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0" r:id="rId2"/>
    <p:sldId id="321" r:id="rId3"/>
    <p:sldId id="256" r:id="rId4"/>
    <p:sldId id="257" r:id="rId5"/>
    <p:sldId id="334" r:id="rId6"/>
    <p:sldId id="302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99CC"/>
    <a:srgbClr val="FF0066"/>
    <a:srgbClr val="EEEEEE"/>
    <a:srgbClr val="CC99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6279" autoAdjust="0"/>
  </p:normalViewPr>
  <p:slideViewPr>
    <p:cSldViewPr snapToGrid="0">
      <p:cViewPr varScale="1">
        <p:scale>
          <a:sx n="114" d="100"/>
          <a:sy n="114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BB92F9-BC35-4F54-9ABD-028B1A27982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C208AC5-E307-4D91-8690-87C414E369AF}">
      <dgm:prSet phldrT="[テキスト]" phldr="1"/>
      <dgm:spPr>
        <a:solidFill>
          <a:schemeClr val="accent2">
            <a:lumMod val="60000"/>
            <a:lumOff val="40000"/>
          </a:schemeClr>
        </a:solidFill>
        <a:ln w="38100">
          <a:solidFill>
            <a:schemeClr val="bg1"/>
          </a:solidFill>
        </a:ln>
      </dgm:spPr>
      <dgm:t>
        <a:bodyPr/>
        <a:lstStyle/>
        <a:p>
          <a:endParaRPr kumimoji="1" lang="ja-JP" altLang="en-US" dirty="0">
            <a:noFill/>
          </a:endParaRPr>
        </a:p>
      </dgm:t>
    </dgm:pt>
    <dgm:pt modelId="{FB975850-862C-41CC-9F8E-720F68E1F2E8}" type="parTrans" cxnId="{C5E21B34-5939-4643-A378-F13922507B56}">
      <dgm:prSet/>
      <dgm:spPr/>
      <dgm:t>
        <a:bodyPr/>
        <a:lstStyle/>
        <a:p>
          <a:endParaRPr kumimoji="1" lang="ja-JP" altLang="en-US">
            <a:noFill/>
          </a:endParaRPr>
        </a:p>
      </dgm:t>
    </dgm:pt>
    <dgm:pt modelId="{997BC151-E9F6-4748-859B-771AC3EE2F97}" type="sibTrans" cxnId="{C5E21B34-5939-4643-A378-F13922507B56}">
      <dgm:prSet/>
      <dgm:spPr/>
      <dgm:t>
        <a:bodyPr/>
        <a:lstStyle/>
        <a:p>
          <a:endParaRPr kumimoji="1" lang="ja-JP" altLang="en-US">
            <a:noFill/>
          </a:endParaRPr>
        </a:p>
      </dgm:t>
    </dgm:pt>
    <dgm:pt modelId="{1A851E76-25EF-45FE-B9C6-CDC05262B89A}">
      <dgm:prSet phldrT="[テキスト]" phldr="1"/>
      <dgm:spPr>
        <a:solidFill>
          <a:srgbClr val="00B050"/>
        </a:solidFill>
        <a:ln w="38100">
          <a:solidFill>
            <a:schemeClr val="bg1"/>
          </a:solidFill>
        </a:ln>
      </dgm:spPr>
      <dgm:t>
        <a:bodyPr/>
        <a:lstStyle/>
        <a:p>
          <a:endParaRPr kumimoji="1" lang="ja-JP" altLang="en-US" dirty="0">
            <a:noFill/>
          </a:endParaRPr>
        </a:p>
      </dgm:t>
    </dgm:pt>
    <dgm:pt modelId="{C3517CC5-1237-4977-ABD4-F33B0E5923C1}" type="parTrans" cxnId="{C441A8F7-D431-4B22-A1F1-4ED2E604EFA4}">
      <dgm:prSet/>
      <dgm:spPr/>
      <dgm:t>
        <a:bodyPr/>
        <a:lstStyle/>
        <a:p>
          <a:endParaRPr kumimoji="1" lang="ja-JP" altLang="en-US">
            <a:noFill/>
          </a:endParaRPr>
        </a:p>
      </dgm:t>
    </dgm:pt>
    <dgm:pt modelId="{A42A9C1B-0380-4B72-89A3-58521DF841AB}" type="sibTrans" cxnId="{C441A8F7-D431-4B22-A1F1-4ED2E604EFA4}">
      <dgm:prSet/>
      <dgm:spPr/>
      <dgm:t>
        <a:bodyPr/>
        <a:lstStyle/>
        <a:p>
          <a:endParaRPr kumimoji="1" lang="ja-JP" altLang="en-US">
            <a:noFill/>
          </a:endParaRPr>
        </a:p>
      </dgm:t>
    </dgm:pt>
    <dgm:pt modelId="{1F1AC4DE-BADC-4415-B2F1-546082F5C306}">
      <dgm:prSet phldrT="[テキスト]"/>
      <dgm:spPr>
        <a:solidFill>
          <a:srgbClr val="FF0066"/>
        </a:solidFill>
      </dgm:spPr>
      <dgm:t>
        <a:bodyPr/>
        <a:lstStyle/>
        <a:p>
          <a:endParaRPr kumimoji="1" lang="ja-JP" altLang="en-US" b="1" dirty="0">
            <a:noFill/>
          </a:endParaRPr>
        </a:p>
      </dgm:t>
    </dgm:pt>
    <dgm:pt modelId="{E920D70B-44FB-42E4-8F9E-989DCF9FC7B8}" type="sibTrans" cxnId="{82955D0E-3DBF-423B-836E-027B6380AED3}">
      <dgm:prSet/>
      <dgm:spPr/>
      <dgm:t>
        <a:bodyPr/>
        <a:lstStyle/>
        <a:p>
          <a:endParaRPr kumimoji="1" lang="ja-JP" altLang="en-US">
            <a:noFill/>
          </a:endParaRPr>
        </a:p>
      </dgm:t>
    </dgm:pt>
    <dgm:pt modelId="{6E66CBD6-E046-495D-A72B-4FAA889AF2D6}" type="parTrans" cxnId="{82955D0E-3DBF-423B-836E-027B6380AED3}">
      <dgm:prSet/>
      <dgm:spPr/>
      <dgm:t>
        <a:bodyPr/>
        <a:lstStyle/>
        <a:p>
          <a:endParaRPr kumimoji="1" lang="ja-JP" altLang="en-US">
            <a:noFill/>
          </a:endParaRPr>
        </a:p>
      </dgm:t>
    </dgm:pt>
    <dgm:pt modelId="{CCF5A52F-13F0-4632-A60A-271D71F978A7}" type="pres">
      <dgm:prSet presAssocID="{E8BB92F9-BC35-4F54-9ABD-028B1A27982B}" presName="Name0" presStyleCnt="0">
        <dgm:presLayoutVars>
          <dgm:dir/>
          <dgm:animLvl val="lvl"/>
          <dgm:resizeHandles val="exact"/>
        </dgm:presLayoutVars>
      </dgm:prSet>
      <dgm:spPr/>
    </dgm:pt>
    <dgm:pt modelId="{C5EA0DB0-41E8-46E0-94F1-D1BD2823A1E2}" type="pres">
      <dgm:prSet presAssocID="{1F1AC4DE-BADC-4415-B2F1-546082F5C306}" presName="Name8" presStyleCnt="0"/>
      <dgm:spPr/>
    </dgm:pt>
    <dgm:pt modelId="{A340F43E-4AA0-4147-A08F-5A3E6A2032B5}" type="pres">
      <dgm:prSet presAssocID="{1F1AC4DE-BADC-4415-B2F1-546082F5C306}" presName="level" presStyleLbl="node1" presStyleIdx="0" presStyleCnt="3" custScaleY="44140">
        <dgm:presLayoutVars>
          <dgm:chMax val="1"/>
          <dgm:bulletEnabled val="1"/>
        </dgm:presLayoutVars>
      </dgm:prSet>
      <dgm:spPr/>
    </dgm:pt>
    <dgm:pt modelId="{72801117-FFC0-40AA-A3EE-20A55246901A}" type="pres">
      <dgm:prSet presAssocID="{1F1AC4DE-BADC-4415-B2F1-546082F5C30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4DA4356-83A0-48F2-B540-AD18D749D952}" type="pres">
      <dgm:prSet presAssocID="{0C208AC5-E307-4D91-8690-87C414E369AF}" presName="Name8" presStyleCnt="0"/>
      <dgm:spPr/>
    </dgm:pt>
    <dgm:pt modelId="{A1FEE741-D11D-4FAF-A220-7C2BC527A23C}" type="pres">
      <dgm:prSet presAssocID="{0C208AC5-E307-4D91-8690-87C414E369AF}" presName="level" presStyleLbl="node1" presStyleIdx="1" presStyleCnt="3" custScaleY="28874">
        <dgm:presLayoutVars>
          <dgm:chMax val="1"/>
          <dgm:bulletEnabled val="1"/>
        </dgm:presLayoutVars>
      </dgm:prSet>
      <dgm:spPr/>
    </dgm:pt>
    <dgm:pt modelId="{7ADBEDF4-382A-44D6-8682-172DC317A5C2}" type="pres">
      <dgm:prSet presAssocID="{0C208AC5-E307-4D91-8690-87C414E369A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216CBBE-C485-4B30-B52C-BD7679A26172}" type="pres">
      <dgm:prSet presAssocID="{1A851E76-25EF-45FE-B9C6-CDC05262B89A}" presName="Name8" presStyleCnt="0"/>
      <dgm:spPr/>
    </dgm:pt>
    <dgm:pt modelId="{16075D2A-ED52-4F8F-90BE-ED3986BA96EC}" type="pres">
      <dgm:prSet presAssocID="{1A851E76-25EF-45FE-B9C6-CDC05262B89A}" presName="level" presStyleLbl="node1" presStyleIdx="2" presStyleCnt="3" custScaleY="27509">
        <dgm:presLayoutVars>
          <dgm:chMax val="1"/>
          <dgm:bulletEnabled val="1"/>
        </dgm:presLayoutVars>
      </dgm:prSet>
      <dgm:spPr/>
    </dgm:pt>
    <dgm:pt modelId="{46478645-C36C-49A9-9290-5A19412A0B17}" type="pres">
      <dgm:prSet presAssocID="{1A851E76-25EF-45FE-B9C6-CDC05262B89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2955D0E-3DBF-423B-836E-027B6380AED3}" srcId="{E8BB92F9-BC35-4F54-9ABD-028B1A27982B}" destId="{1F1AC4DE-BADC-4415-B2F1-546082F5C306}" srcOrd="0" destOrd="0" parTransId="{6E66CBD6-E046-495D-A72B-4FAA889AF2D6}" sibTransId="{E920D70B-44FB-42E4-8F9E-989DCF9FC7B8}"/>
    <dgm:cxn modelId="{43938716-E5AB-41C5-9AEC-CA82EC2BCC2B}" type="presOf" srcId="{0C208AC5-E307-4D91-8690-87C414E369AF}" destId="{A1FEE741-D11D-4FAF-A220-7C2BC527A23C}" srcOrd="0" destOrd="0" presId="urn:microsoft.com/office/officeart/2005/8/layout/pyramid1"/>
    <dgm:cxn modelId="{2EF9951C-659F-4928-B49B-056C675AD4C0}" type="presOf" srcId="{1A851E76-25EF-45FE-B9C6-CDC05262B89A}" destId="{16075D2A-ED52-4F8F-90BE-ED3986BA96EC}" srcOrd="0" destOrd="0" presId="urn:microsoft.com/office/officeart/2005/8/layout/pyramid1"/>
    <dgm:cxn modelId="{8451A32A-B430-4755-907C-F9580BFC3D6C}" type="presOf" srcId="{1A851E76-25EF-45FE-B9C6-CDC05262B89A}" destId="{46478645-C36C-49A9-9290-5A19412A0B17}" srcOrd="1" destOrd="0" presId="urn:microsoft.com/office/officeart/2005/8/layout/pyramid1"/>
    <dgm:cxn modelId="{DEE3BB2B-E262-471A-B7EF-56DB06294A37}" type="presOf" srcId="{0C208AC5-E307-4D91-8690-87C414E369AF}" destId="{7ADBEDF4-382A-44D6-8682-172DC317A5C2}" srcOrd="1" destOrd="0" presId="urn:microsoft.com/office/officeart/2005/8/layout/pyramid1"/>
    <dgm:cxn modelId="{C5E21B34-5939-4643-A378-F13922507B56}" srcId="{E8BB92F9-BC35-4F54-9ABD-028B1A27982B}" destId="{0C208AC5-E307-4D91-8690-87C414E369AF}" srcOrd="1" destOrd="0" parTransId="{FB975850-862C-41CC-9F8E-720F68E1F2E8}" sibTransId="{997BC151-E9F6-4748-859B-771AC3EE2F97}"/>
    <dgm:cxn modelId="{530A9D3B-6736-471C-B722-2C13D82BEA40}" type="presOf" srcId="{1F1AC4DE-BADC-4415-B2F1-546082F5C306}" destId="{72801117-FFC0-40AA-A3EE-20A55246901A}" srcOrd="1" destOrd="0" presId="urn:microsoft.com/office/officeart/2005/8/layout/pyramid1"/>
    <dgm:cxn modelId="{CA85413C-F72F-43F8-A837-4307AB4EABBD}" type="presOf" srcId="{1F1AC4DE-BADC-4415-B2F1-546082F5C306}" destId="{A340F43E-4AA0-4147-A08F-5A3E6A2032B5}" srcOrd="0" destOrd="0" presId="urn:microsoft.com/office/officeart/2005/8/layout/pyramid1"/>
    <dgm:cxn modelId="{CE40726C-0703-4295-AF59-10A8FA5E51FD}" type="presOf" srcId="{E8BB92F9-BC35-4F54-9ABD-028B1A27982B}" destId="{CCF5A52F-13F0-4632-A60A-271D71F978A7}" srcOrd="0" destOrd="0" presId="urn:microsoft.com/office/officeart/2005/8/layout/pyramid1"/>
    <dgm:cxn modelId="{C441A8F7-D431-4B22-A1F1-4ED2E604EFA4}" srcId="{E8BB92F9-BC35-4F54-9ABD-028B1A27982B}" destId="{1A851E76-25EF-45FE-B9C6-CDC05262B89A}" srcOrd="2" destOrd="0" parTransId="{C3517CC5-1237-4977-ABD4-F33B0E5923C1}" sibTransId="{A42A9C1B-0380-4B72-89A3-58521DF841AB}"/>
    <dgm:cxn modelId="{6732F902-AB8B-4E5E-9823-6B0E41948B98}" type="presParOf" srcId="{CCF5A52F-13F0-4632-A60A-271D71F978A7}" destId="{C5EA0DB0-41E8-46E0-94F1-D1BD2823A1E2}" srcOrd="0" destOrd="0" presId="urn:microsoft.com/office/officeart/2005/8/layout/pyramid1"/>
    <dgm:cxn modelId="{EFDF2794-31CF-4F94-B5B1-247457961EFB}" type="presParOf" srcId="{C5EA0DB0-41E8-46E0-94F1-D1BD2823A1E2}" destId="{A340F43E-4AA0-4147-A08F-5A3E6A2032B5}" srcOrd="0" destOrd="0" presId="urn:microsoft.com/office/officeart/2005/8/layout/pyramid1"/>
    <dgm:cxn modelId="{89C16E82-651A-4EF7-A50C-49C2E5E77A1E}" type="presParOf" srcId="{C5EA0DB0-41E8-46E0-94F1-D1BD2823A1E2}" destId="{72801117-FFC0-40AA-A3EE-20A55246901A}" srcOrd="1" destOrd="0" presId="urn:microsoft.com/office/officeart/2005/8/layout/pyramid1"/>
    <dgm:cxn modelId="{E1C18174-09FF-4886-9454-E1711BD585E6}" type="presParOf" srcId="{CCF5A52F-13F0-4632-A60A-271D71F978A7}" destId="{14DA4356-83A0-48F2-B540-AD18D749D952}" srcOrd="1" destOrd="0" presId="urn:microsoft.com/office/officeart/2005/8/layout/pyramid1"/>
    <dgm:cxn modelId="{E341250E-F2BE-4F61-8C6C-903783DC6CCE}" type="presParOf" srcId="{14DA4356-83A0-48F2-B540-AD18D749D952}" destId="{A1FEE741-D11D-4FAF-A220-7C2BC527A23C}" srcOrd="0" destOrd="0" presId="urn:microsoft.com/office/officeart/2005/8/layout/pyramid1"/>
    <dgm:cxn modelId="{371AC912-C761-49F3-AAFC-726A22CD6885}" type="presParOf" srcId="{14DA4356-83A0-48F2-B540-AD18D749D952}" destId="{7ADBEDF4-382A-44D6-8682-172DC317A5C2}" srcOrd="1" destOrd="0" presId="urn:microsoft.com/office/officeart/2005/8/layout/pyramid1"/>
    <dgm:cxn modelId="{8F20F845-4286-4654-BAB2-5AC4675FA5F8}" type="presParOf" srcId="{CCF5A52F-13F0-4632-A60A-271D71F978A7}" destId="{B216CBBE-C485-4B30-B52C-BD7679A26172}" srcOrd="2" destOrd="0" presId="urn:microsoft.com/office/officeart/2005/8/layout/pyramid1"/>
    <dgm:cxn modelId="{0EC8527B-66B2-4B02-AEF9-984DEC0DA3AA}" type="presParOf" srcId="{B216CBBE-C485-4B30-B52C-BD7679A26172}" destId="{16075D2A-ED52-4F8F-90BE-ED3986BA96EC}" srcOrd="0" destOrd="0" presId="urn:microsoft.com/office/officeart/2005/8/layout/pyramid1"/>
    <dgm:cxn modelId="{51E235A4-B959-4B46-BFA4-89AE22BC214C}" type="presParOf" srcId="{B216CBBE-C485-4B30-B52C-BD7679A26172}" destId="{46478645-C36C-49A9-9290-5A19412A0B17}" srcOrd="1" destOrd="0" presId="urn:microsoft.com/office/officeart/2005/8/layout/pyramid1"/>
  </dgm:cxnLst>
  <dgm:bg/>
  <dgm:whole>
    <a:ln w="57150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0F43E-4AA0-4147-A08F-5A3E6A2032B5}">
      <dsp:nvSpPr>
        <dsp:cNvPr id="0" name=""/>
        <dsp:cNvSpPr/>
      </dsp:nvSpPr>
      <dsp:spPr>
        <a:xfrm>
          <a:off x="3038016" y="0"/>
          <a:ext cx="4756683" cy="2430210"/>
        </a:xfrm>
        <a:prstGeom prst="trapezoid">
          <a:avLst>
            <a:gd name="adj" fmla="val 97866"/>
          </a:avLst>
        </a:prstGeom>
        <a:solidFill>
          <a:srgbClr val="FF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6500" b="1" kern="1200" dirty="0">
            <a:noFill/>
          </a:endParaRPr>
        </a:p>
      </dsp:txBody>
      <dsp:txXfrm>
        <a:off x="3038016" y="0"/>
        <a:ext cx="4756683" cy="2430210"/>
      </dsp:txXfrm>
    </dsp:sp>
    <dsp:sp modelId="{A1FEE741-D11D-4FAF-A220-7C2BC527A23C}">
      <dsp:nvSpPr>
        <dsp:cNvPr id="0" name=""/>
        <dsp:cNvSpPr/>
      </dsp:nvSpPr>
      <dsp:spPr>
        <a:xfrm>
          <a:off x="1482233" y="2430210"/>
          <a:ext cx="7868248" cy="1589712"/>
        </a:xfrm>
        <a:prstGeom prst="trapezoid">
          <a:avLst>
            <a:gd name="adj" fmla="val 97866"/>
          </a:avLst>
        </a:prstGeom>
        <a:solidFill>
          <a:schemeClr val="accent2">
            <a:lumMod val="60000"/>
            <a:lumOff val="40000"/>
          </a:schemeClr>
        </a:solidFill>
        <a:ln w="381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6500" kern="1200" dirty="0">
            <a:noFill/>
          </a:endParaRPr>
        </a:p>
      </dsp:txBody>
      <dsp:txXfrm>
        <a:off x="2859177" y="2430210"/>
        <a:ext cx="5114361" cy="1589712"/>
      </dsp:txXfrm>
    </dsp:sp>
    <dsp:sp modelId="{16075D2A-ED52-4F8F-90BE-ED3986BA96EC}">
      <dsp:nvSpPr>
        <dsp:cNvPr id="0" name=""/>
        <dsp:cNvSpPr/>
      </dsp:nvSpPr>
      <dsp:spPr>
        <a:xfrm>
          <a:off x="0" y="4019923"/>
          <a:ext cx="10832716" cy="1514559"/>
        </a:xfrm>
        <a:prstGeom prst="trapezoid">
          <a:avLst>
            <a:gd name="adj" fmla="val 97866"/>
          </a:avLst>
        </a:prstGeom>
        <a:solidFill>
          <a:srgbClr val="00B050"/>
        </a:solidFill>
        <a:ln w="381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6500" kern="1200" dirty="0">
            <a:noFill/>
          </a:endParaRPr>
        </a:p>
      </dsp:txBody>
      <dsp:txXfrm>
        <a:off x="1895725" y="4019923"/>
        <a:ext cx="7041265" cy="1514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794660C-AE75-432E-BECB-EF781C8597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89F246-11B6-4595-BE68-9E6F9DA447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6437E-E558-4545-BD08-1C3D541DF03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6480D5-3310-4998-BFE3-77CE5888F5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B8E159F-8A5E-408A-8117-D08E83C2AD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32DFB-E576-4296-B591-C6584AE90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52185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59BB6-657F-47BB-84EB-6A29E6B8FE4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7AFEC-4B18-4F60-BB7D-05D86963D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50279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203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934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630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048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699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・目次を読み上げる</a:t>
            </a:r>
            <a:endParaRPr kumimoji="1" lang="en-US" altLang="ja-JP" dirty="0"/>
          </a:p>
          <a:p>
            <a:r>
              <a:rPr kumimoji="1" lang="ja-JP" altLang="en-US" dirty="0"/>
              <a:t>・電話などが多い可能性があるため、</a:t>
            </a:r>
            <a:r>
              <a:rPr kumimoji="1" lang="en-US" altLang="ja-JP" dirty="0"/>
              <a:t>10</a:t>
            </a:r>
            <a:r>
              <a:rPr kumimoji="1" lang="ja-JP" altLang="en-US" dirty="0"/>
              <a:t>分の休憩を言う</a:t>
            </a:r>
            <a:endParaRPr kumimoji="1" lang="en-US" altLang="ja-JP" dirty="0"/>
          </a:p>
          <a:p>
            <a:r>
              <a:rPr kumimoji="1" lang="ja-JP" altLang="en-US" dirty="0"/>
              <a:t>・質疑応答は</a:t>
            </a:r>
            <a:r>
              <a:rPr kumimoji="1" lang="en-US" altLang="ja-JP" dirty="0"/>
              <a:t>90</a:t>
            </a:r>
            <a:r>
              <a:rPr kumimoji="1" lang="ja-JP" altLang="en-US" dirty="0"/>
              <a:t>分の中で残った時間で行うことを言うが、都度質問しても良い　と言う</a:t>
            </a: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2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・大変申し訳ないのですが、ということで、私も認識してもらう</a:t>
            </a: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951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・目次を読み上げる</a:t>
            </a:r>
            <a:endParaRPr kumimoji="1" lang="en-US" altLang="ja-JP" dirty="0"/>
          </a:p>
          <a:p>
            <a:r>
              <a:rPr kumimoji="1" lang="ja-JP" altLang="en-US" dirty="0"/>
              <a:t>・電話などが多い可能性があるため、</a:t>
            </a:r>
            <a:r>
              <a:rPr kumimoji="1" lang="en-US" altLang="ja-JP" dirty="0"/>
              <a:t>10</a:t>
            </a:r>
            <a:r>
              <a:rPr kumimoji="1" lang="ja-JP" altLang="en-US" dirty="0"/>
              <a:t>分の休憩を言う</a:t>
            </a:r>
            <a:endParaRPr kumimoji="1" lang="en-US" altLang="ja-JP" dirty="0"/>
          </a:p>
          <a:p>
            <a:r>
              <a:rPr kumimoji="1" lang="ja-JP" altLang="en-US" dirty="0"/>
              <a:t>・質疑応答は</a:t>
            </a:r>
            <a:r>
              <a:rPr kumimoji="1" lang="en-US" altLang="ja-JP" dirty="0"/>
              <a:t>90</a:t>
            </a:r>
            <a:r>
              <a:rPr kumimoji="1" lang="ja-JP" altLang="en-US" dirty="0"/>
              <a:t>分の中で残った時間で行うことを言うが、都度質問しても良い　と言う</a:t>
            </a: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474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946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59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022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118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7AFEC-4B18-4F60-BB7D-05D86963DD3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14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ロゴ&#10;&#10;中程度の精度で自動的に生成された説明">
            <a:extLst>
              <a:ext uri="{FF2B5EF4-FFF2-40B4-BE49-F238E27FC236}">
                <a16:creationId xmlns:a16="http://schemas.microsoft.com/office/drawing/2014/main" id="{391BAE73-2F04-BEC6-E0C4-3148F9AED8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5" b="35841"/>
          <a:stretch/>
        </p:blipFill>
        <p:spPr>
          <a:xfrm>
            <a:off x="11068044" y="84454"/>
            <a:ext cx="1013478" cy="359927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7C815B-89BB-5C21-4A2E-5994BE595D93}"/>
              </a:ext>
            </a:extLst>
          </p:cNvPr>
          <p:cNvSpPr txBox="1"/>
          <p:nvPr userDrawn="1"/>
        </p:nvSpPr>
        <p:spPr>
          <a:xfrm>
            <a:off x="0" y="6596390"/>
            <a:ext cx="3529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2024 EAST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SUNS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JAPN All rights reserved.</a:t>
            </a:r>
            <a:endParaRPr kumimoji="1" lang="ja-JP" altLang="en-US" sz="11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801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A239B-48F8-434A-97FD-F201990A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C5055B-CDB0-4BE1-A631-ACC66E487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A09FF1-2B56-4EA9-8FE4-95437AE5C5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59E36E-1A45-45BC-937F-2DD8BA215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8B23C6-9582-4644-9BFC-3E61D2934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B58580-9F0F-4E74-8A61-EA876469E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18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EA739A-02E3-4587-AA20-FA3740299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573077-863D-41B2-892B-917F55E46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CDE593-B4B4-4C45-99E2-66C21DF9A4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0A1142-4DF2-4426-A0EC-EF08DB799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EEA339-70E7-4DA9-A91D-A0E35E4D2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B58580-9F0F-4E74-8A61-EA876469E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763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94807-E034-5EA7-14B3-0FDA4759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881E3D-7648-939C-D532-1C14D65F0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30C6F4-AAE8-A266-82AE-C666EDAF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AEA076-AB4A-084D-7544-5179A6C5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C4FBD7-26E5-D8C5-E92D-E3813861B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854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3DA9B13-E942-443F-11B9-5A1946533226}"/>
              </a:ext>
            </a:extLst>
          </p:cNvPr>
          <p:cNvSpPr txBox="1"/>
          <p:nvPr userDrawn="1"/>
        </p:nvSpPr>
        <p:spPr>
          <a:xfrm>
            <a:off x="0" y="6596390"/>
            <a:ext cx="3529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2024 EAST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SUNS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JAPN All rights reserved.</a:t>
            </a:r>
            <a:endParaRPr kumimoji="1" lang="ja-JP" altLang="en-US" sz="11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スライド番号プレースホルダー 5">
            <a:extLst>
              <a:ext uri="{FF2B5EF4-FFF2-40B4-BE49-F238E27FC236}">
                <a16:creationId xmlns:a16="http://schemas.microsoft.com/office/drawing/2014/main" id="{1EE5C9EB-D5BA-DD2D-FE88-85C453643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5310" y="6537072"/>
            <a:ext cx="786212" cy="236474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altLang="ja-JP"/>
              <a:t>Page: </a:t>
            </a:r>
            <a:fld id="{30B58580-9F0F-4E74-8A61-EA876469EAFE}" type="slidenum">
              <a:rPr lang="ja-JP" altLang="en-US" smtClean="0"/>
              <a:pPr/>
              <a:t>‹#›</a:t>
            </a:fld>
            <a:endParaRPr lang="en-US" altLang="ja-JP" dirty="0"/>
          </a:p>
        </p:txBody>
      </p:sp>
      <p:pic>
        <p:nvPicPr>
          <p:cNvPr id="2" name="図 1" descr="ロゴ&#10;&#10;中程度の精度で自動的に生成された説明">
            <a:extLst>
              <a:ext uri="{FF2B5EF4-FFF2-40B4-BE49-F238E27FC236}">
                <a16:creationId xmlns:a16="http://schemas.microsoft.com/office/drawing/2014/main" id="{387897CB-EE0E-F5FB-F796-FE9C2D4B09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5" b="35841"/>
          <a:stretch/>
        </p:blipFill>
        <p:spPr>
          <a:xfrm>
            <a:off x="10971792" y="84455"/>
            <a:ext cx="1109730" cy="39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5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0EF27-4D78-405A-A7DB-15E3ED0CB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D569CE-97BF-4E62-BB8B-5D297D2F5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E91DC9-1438-40F6-924D-428E96518E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767470-DD54-482D-816A-62739F11D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FBEB15-39EF-4A19-B76E-EEA272AD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15301" y="6443529"/>
            <a:ext cx="738499" cy="183942"/>
          </a:xfrm>
          <a:prstGeom prst="rect">
            <a:avLst/>
          </a:prstGeom>
        </p:spPr>
        <p:txBody>
          <a:bodyPr/>
          <a:lstStyle/>
          <a:p>
            <a:fld id="{30B58580-9F0F-4E74-8A61-EA876469EAFE}" type="slidenum">
              <a:rPr lang="ja-JP" altLang="en-US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4579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D32C8F-F175-4D0D-B311-B4B986859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46F412-7A00-4309-AE25-865AFFA49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ACA0CA-BF4E-4214-8143-A4BE772E6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68AB7E-6B9E-4235-9A58-A8EBBE8063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830393-1290-4CFE-9103-3A0C36DC9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052948-62CD-41CC-BF7F-353DFC949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B58580-9F0F-4E74-8A61-EA876469E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51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AB6326-0680-43E4-9BB6-265495B6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1DBB0E-9263-4C33-B292-D2D7AEDC2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8068F36-F717-4BAB-BC6E-375907B7F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6B210AF-F2DB-437E-AEFC-97494536D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9F22D65-7A00-4D21-B0A7-1CCD2E6E9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D45EEA-0F6F-49F6-88AB-5A7C9CC985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E0C243B-CE15-45BA-A73A-CB2CE552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1B6AFDC-0A73-4C56-8917-5F185FE7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B58580-9F0F-4E74-8A61-EA876469E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54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F7EBBD-D69C-400B-9842-FF443A963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49010C7-77E4-4105-859D-420EA30E2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45E8F1-61F8-4B4C-B1CA-F67ED5090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CF40BA-7981-4A88-B865-3399BD9C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B58580-9F0F-4E74-8A61-EA876469E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40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5401A33-4E47-4E27-888C-451A2B81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83EFECD-9EEF-4A5F-A2E6-773FD192A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502296-AD0D-4DF4-89D8-25A09E3F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B58580-9F0F-4E74-8A61-EA876469E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41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2CB37-D894-49B0-A67A-A92D935E4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2379AC-38EF-407B-8934-EED593714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17388A-2C8B-46B6-A346-E358627C7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248375-3ABF-4654-8410-5939DEC1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DC844D-58ED-4357-A25B-6FE6994AB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A4BEE8-0B06-437A-A8E6-E7EB6CDF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B58580-9F0F-4E74-8A61-EA876469E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85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E42FBC-D85E-434F-B58B-7541BB4E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FB62508-FCED-4E82-8FEC-8AD2BB6CF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162FF5-3377-444E-834B-2A4F919F2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A6A8D8-8F21-4092-B5E5-17A0E680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CEA222-D6A1-4708-A48D-6C50A9A0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4629A5-668C-4A9D-B2FF-081F54C8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B58580-9F0F-4E74-8A61-EA876469E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04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581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C6C522-7613-FD1E-3C6B-AE0F130ADEDB}"/>
              </a:ext>
            </a:extLst>
          </p:cNvPr>
          <p:cNvSpPr txBox="1"/>
          <p:nvPr/>
        </p:nvSpPr>
        <p:spPr>
          <a:xfrm>
            <a:off x="9729924" y="6257711"/>
            <a:ext cx="2341965" cy="47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8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2024</a:t>
            </a:r>
            <a:r>
              <a:rPr kumimoji="1" lang="ja-JP" altLang="en-US" sz="18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8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8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8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8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en-US" altLang="ja-JP" sz="18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3DE9D81-0314-1D33-6589-7C0A2B61FD9D}"/>
              </a:ext>
            </a:extLst>
          </p:cNvPr>
          <p:cNvSpPr/>
          <p:nvPr/>
        </p:nvSpPr>
        <p:spPr>
          <a:xfrm>
            <a:off x="0" y="0"/>
            <a:ext cx="35179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A3F9FD8-4532-FA1E-93B7-F6BEF8327704}"/>
              </a:ext>
            </a:extLst>
          </p:cNvPr>
          <p:cNvSpPr txBox="1"/>
          <p:nvPr/>
        </p:nvSpPr>
        <p:spPr>
          <a:xfrm>
            <a:off x="4009522" y="1743923"/>
            <a:ext cx="7686720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大阪トラック協会青年部会様向け</a:t>
            </a:r>
            <a:endParaRPr kumimoji="1" lang="en-US" altLang="ja-JP" sz="36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運賃の値上交渉について</a:t>
            </a:r>
            <a:r>
              <a:rPr lang="en-US" altLang="ja-JP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endParaRPr kumimoji="1" lang="en-US" altLang="ja-JP" sz="36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061522-C6F6-C7A7-9DA1-44FF93628990}"/>
              </a:ext>
            </a:extLst>
          </p:cNvPr>
          <p:cNvSpPr txBox="1"/>
          <p:nvPr/>
        </p:nvSpPr>
        <p:spPr>
          <a:xfrm>
            <a:off x="4700416" y="4500954"/>
            <a:ext cx="6304931" cy="6848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イーストサンズジャパン株式会社</a:t>
            </a:r>
            <a:r>
              <a:rPr kumimoji="1" lang="ja-JP" altLang="en-US" sz="28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en-US" altLang="ja-JP" sz="28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 descr="ロゴ&#10;&#10;自動的に生成された説明">
            <a:extLst>
              <a:ext uri="{FF2B5EF4-FFF2-40B4-BE49-F238E27FC236}">
                <a16:creationId xmlns:a16="http://schemas.microsoft.com/office/drawing/2014/main" id="{1E885512-8B1D-8503-C323-20AE799F5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" y="1579455"/>
            <a:ext cx="3352800" cy="3352800"/>
          </a:xfrm>
          <a:prstGeom prst="rect">
            <a:avLst/>
          </a:prstGeom>
        </p:spPr>
      </p:pic>
      <p:pic>
        <p:nvPicPr>
          <p:cNvPr id="6" name="図 5" descr="ロゴ&#10;&#10;中程度の精度で自動的に生成された説明">
            <a:extLst>
              <a:ext uri="{FF2B5EF4-FFF2-40B4-BE49-F238E27FC236}">
                <a16:creationId xmlns:a16="http://schemas.microsoft.com/office/drawing/2014/main" id="{FEBE1A41-623F-B307-69CF-B542DF803E2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5" b="35841"/>
          <a:stretch/>
        </p:blipFill>
        <p:spPr>
          <a:xfrm>
            <a:off x="6888751" y="5185757"/>
            <a:ext cx="1928260" cy="68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01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8FBD42-FAC9-25CD-0344-64B0D5EB8957}"/>
              </a:ext>
            </a:extLst>
          </p:cNvPr>
          <p:cNvSpPr txBox="1"/>
          <p:nvPr/>
        </p:nvSpPr>
        <p:spPr>
          <a:xfrm>
            <a:off x="295273" y="119194"/>
            <a:ext cx="94488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4-2</a:t>
            </a:r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大まかに作成した資料は</a:t>
            </a:r>
            <a:r>
              <a:rPr lang="en-US" altLang="ja-JP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NG</a:t>
            </a:r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endParaRPr kumimoji="1" lang="ja-JP" altLang="en-US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CC06D262-8F01-58CA-13A1-08D1BD72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10</a:t>
            </a:fld>
            <a:endParaRPr lang="en-US" altLang="ja-JP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F3D9117-0C43-1971-45E3-98F7E54B3788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953067-5281-B2F6-3215-5FC6604B7036}"/>
              </a:ext>
            </a:extLst>
          </p:cNvPr>
          <p:cNvSpPr txBox="1"/>
          <p:nvPr/>
        </p:nvSpPr>
        <p:spPr>
          <a:xfrm>
            <a:off x="295271" y="919175"/>
            <a:ext cx="6162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b="1" dirty="0">
                <a:solidFill>
                  <a:srgbClr val="FF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b="1" dirty="0">
                <a:solidFill>
                  <a:srgbClr val="FF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社より交渉時に提出された資料（</a:t>
            </a:r>
            <a:r>
              <a:rPr kumimoji="1" lang="en-US" altLang="ja-JP" b="1" dirty="0">
                <a:solidFill>
                  <a:srgbClr val="FF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b="1" dirty="0">
                <a:solidFill>
                  <a:srgbClr val="FF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トン</a:t>
            </a:r>
            <a:r>
              <a:rPr kumimoji="1" lang="ja-JP" altLang="en-US" b="1" dirty="0">
                <a:solidFill>
                  <a:srgbClr val="FF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ウィング車）</a:t>
            </a:r>
            <a:endParaRPr kumimoji="1" lang="en-US" altLang="ja-JP" b="1" dirty="0">
              <a:solidFill>
                <a:srgbClr val="FF66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AA1E50E-6137-EECA-E9A1-FC04975A497C}"/>
              </a:ext>
            </a:extLst>
          </p:cNvPr>
          <p:cNvSpPr/>
          <p:nvPr/>
        </p:nvSpPr>
        <p:spPr>
          <a:xfrm>
            <a:off x="6728604" y="1127176"/>
            <a:ext cx="5168123" cy="529594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D46D880-0BBF-0486-D861-5E379B1394FD}"/>
              </a:ext>
            </a:extLst>
          </p:cNvPr>
          <p:cNvSpPr txBox="1"/>
          <p:nvPr/>
        </p:nvSpPr>
        <p:spPr>
          <a:xfrm>
            <a:off x="6864363" y="1496508"/>
            <a:ext cx="48966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■燃費　　　　　：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1L=4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ｋｍに統一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→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トン車の燃費は、もっと走る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■人件費　　　　　　：記載なし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■車両費用　　　　　：記載なし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■メンテナンス費用　：記載なし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→　メインコストが記載なし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日あたりの平均拘束時間がない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・期間集計の拘束時間平均・集計がない</a:t>
            </a:r>
            <a:endParaRPr kumimoji="1"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　コンプライアンス遵守状況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基本状況は？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資料として成り立っていないため、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交渉を先延ばしされる要素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を自ら作った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指値を言われても不十分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荷主側で、運賃を決定できる状況をつくった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FE27589-3BA5-13E6-23FD-EC128FCA3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277" y="1296453"/>
            <a:ext cx="6162675" cy="512666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48641E5-CCCD-4ABE-B041-7CF8F0A389DA}"/>
              </a:ext>
            </a:extLst>
          </p:cNvPr>
          <p:cNvSpPr txBox="1"/>
          <p:nvPr/>
        </p:nvSpPr>
        <p:spPr>
          <a:xfrm>
            <a:off x="6724598" y="942510"/>
            <a:ext cx="22347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問題点の抽出</a:t>
            </a:r>
            <a:endParaRPr kumimoji="1" lang="en-US" altLang="ja-JP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Picture 2" descr="ポイントポイントが通販できますポイント - stefiereads.com">
            <a:extLst>
              <a:ext uri="{FF2B5EF4-FFF2-40B4-BE49-F238E27FC236}">
                <a16:creationId xmlns:a16="http://schemas.microsoft.com/office/drawing/2014/main" id="{D7178610-D6FA-615A-45B2-C3F5E95519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6984">
            <a:off x="8978298" y="461826"/>
            <a:ext cx="1047268" cy="9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355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CC06D262-8F01-58CA-13A1-08D1BD72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11</a:t>
            </a:fld>
            <a:endParaRPr lang="en-US" altLang="ja-JP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F3D9117-0C43-1971-45E3-98F7E54B3788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AA1E50E-6137-EECA-E9A1-FC04975A497C}"/>
              </a:ext>
            </a:extLst>
          </p:cNvPr>
          <p:cNvSpPr/>
          <p:nvPr/>
        </p:nvSpPr>
        <p:spPr>
          <a:xfrm>
            <a:off x="8791575" y="888636"/>
            <a:ext cx="3229093" cy="524549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D46D880-0BBF-0486-D861-5E379B1394FD}"/>
              </a:ext>
            </a:extLst>
          </p:cNvPr>
          <p:cNvSpPr txBox="1"/>
          <p:nvPr/>
        </p:nvSpPr>
        <p:spPr>
          <a:xfrm>
            <a:off x="8791575" y="1310975"/>
            <a:ext cx="32290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■原価計算書は項目別に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（メリット）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・予算として計上できる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・直近に合わせた内容にできる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・細かく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盛る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ことができる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・信用してますアピールが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できる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（デメリット）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・内容を他社で確認される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可能性がある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・人件費に文句をつけられる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可能性がある（高額の場合）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どこまで見せるか？がネック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27C9FC3-1009-6E9B-CBAB-3C9306CAF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3" y="886209"/>
            <a:ext cx="8391527" cy="5247918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43BA23-33E9-7B7C-3957-E12984E88858}"/>
              </a:ext>
            </a:extLst>
          </p:cNvPr>
          <p:cNvSpPr txBox="1"/>
          <p:nvPr/>
        </p:nvSpPr>
        <p:spPr>
          <a:xfrm>
            <a:off x="8802269" y="723872"/>
            <a:ext cx="83343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endParaRPr kumimoji="1" lang="en-US" altLang="ja-JP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2385D42-C044-1CC5-D21E-0C9342960F46}"/>
              </a:ext>
            </a:extLst>
          </p:cNvPr>
          <p:cNvSpPr txBox="1"/>
          <p:nvPr/>
        </p:nvSpPr>
        <p:spPr>
          <a:xfrm>
            <a:off x="295273" y="6202801"/>
            <a:ext cx="11725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しっかり、</a:t>
            </a:r>
            <a:r>
              <a:rPr lang="en-US" altLang="ja-JP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運賃が足りない　</a:t>
            </a:r>
            <a:r>
              <a:rPr lang="en-US" altLang="ja-JP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ことを理解してもらうことが重要</a:t>
            </a:r>
            <a:endParaRPr lang="en-US" altLang="ja-JP" sz="2000" b="1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D3EADBB-D17C-638D-871E-5B547B5CFD94}"/>
              </a:ext>
            </a:extLst>
          </p:cNvPr>
          <p:cNvSpPr txBox="1"/>
          <p:nvPr/>
        </p:nvSpPr>
        <p:spPr>
          <a:xfrm>
            <a:off x="295273" y="119194"/>
            <a:ext cx="10001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交渉資料は、</a:t>
            </a:r>
            <a:r>
              <a:rPr lang="en-US" altLang="ja-JP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奥の奥</a:t>
            </a:r>
            <a:r>
              <a:rPr lang="en-US" altLang="ja-JP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に内容がある　 </a:t>
            </a:r>
            <a:endParaRPr kumimoji="1" lang="ja-JP" altLang="en-US" sz="36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4" name="Picture 2" descr="ポイントポイントが通販できますポイント - stefiereads.com">
            <a:extLst>
              <a:ext uri="{FF2B5EF4-FFF2-40B4-BE49-F238E27FC236}">
                <a16:creationId xmlns:a16="http://schemas.microsoft.com/office/drawing/2014/main" id="{798A20AC-14D0-F6B0-991D-7EB6B6610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30493">
            <a:off x="1688886" y="5764436"/>
            <a:ext cx="699633" cy="64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575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8FBD42-FAC9-25CD-0344-64B0D5EB8957}"/>
              </a:ext>
            </a:extLst>
          </p:cNvPr>
          <p:cNvSpPr txBox="1"/>
          <p:nvPr/>
        </p:nvSpPr>
        <p:spPr>
          <a:xfrm>
            <a:off x="295273" y="119194"/>
            <a:ext cx="10001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5-2</a:t>
            </a:r>
            <a:r>
              <a:rPr lang="ja-JP" altLang="en-US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交渉資料は、</a:t>
            </a:r>
            <a:r>
              <a:rPr lang="en-US" altLang="ja-JP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奥の奥</a:t>
            </a:r>
            <a:r>
              <a:rPr lang="en-US" altLang="ja-JP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36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に内容がある　 </a:t>
            </a:r>
            <a:endParaRPr kumimoji="1" lang="ja-JP" altLang="en-US" sz="36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CC06D262-8F01-58CA-13A1-08D1BD72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12</a:t>
            </a:fld>
            <a:endParaRPr lang="en-US" altLang="ja-JP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F3D9117-0C43-1971-45E3-98F7E54B3788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AA1E50E-6137-EECA-E9A1-FC04975A497C}"/>
              </a:ext>
            </a:extLst>
          </p:cNvPr>
          <p:cNvSpPr/>
          <p:nvPr/>
        </p:nvSpPr>
        <p:spPr>
          <a:xfrm>
            <a:off x="6541117" y="888636"/>
            <a:ext cx="5479552" cy="53059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D46D880-0BBF-0486-D861-5E379B1394FD}"/>
              </a:ext>
            </a:extLst>
          </p:cNvPr>
          <p:cNvSpPr txBox="1"/>
          <p:nvPr/>
        </p:nvSpPr>
        <p:spPr>
          <a:xfrm>
            <a:off x="6541116" y="1255060"/>
            <a:ext cx="547955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・稼働日数や走行距離は、実数値で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→集計表の資料を作成するなどし、エビデンス強化を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行わなければ、認められません。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・燃料・燃費は、必ず号車別の統計表を作成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しておかなければならない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→・サーチャージなど交渉に必要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・契約当初との比較に重要な論点となります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・インターネットを活用した数字作りを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→荷主は、生数字を求めてきません。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荷主側が、交渉の後日確認する内容は、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ほぼインターネットです。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・弊社は独自の～といった数字交渉は</a:t>
            </a:r>
            <a:r>
              <a:rPr lang="en-US" altLang="ja-JP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NG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→各社、独自で行っていることは多数あります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マーク・グリーン経営などの要素は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・利益の説明は、重要です。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→会社の存続のためであり、ご理解を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43BA23-33E9-7B7C-3957-E12984E88858}"/>
              </a:ext>
            </a:extLst>
          </p:cNvPr>
          <p:cNvSpPr txBox="1"/>
          <p:nvPr/>
        </p:nvSpPr>
        <p:spPr>
          <a:xfrm>
            <a:off x="6541116" y="766490"/>
            <a:ext cx="29457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エビデンス作成のヒント</a:t>
            </a:r>
            <a:endParaRPr kumimoji="1" lang="en-US" altLang="ja-JP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2385D42-C044-1CC5-D21E-0C9342960F46}"/>
              </a:ext>
            </a:extLst>
          </p:cNvPr>
          <p:cNvSpPr txBox="1"/>
          <p:nvPr/>
        </p:nvSpPr>
        <p:spPr>
          <a:xfrm>
            <a:off x="295271" y="6199648"/>
            <a:ext cx="11725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値上げ　　</a:t>
            </a:r>
            <a:r>
              <a:rPr lang="en-US" altLang="ja-JP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どの原価に対して足りない　</a:t>
            </a:r>
            <a:r>
              <a:rPr lang="en-US" altLang="ja-JP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と認識させることが重要</a:t>
            </a:r>
            <a:endParaRPr lang="en-US" altLang="ja-JP" sz="2000" b="1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FC538E1-6730-89C1-BFB5-DAED4D907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1" y="888635"/>
            <a:ext cx="6115052" cy="5305936"/>
          </a:xfrm>
          <a:prstGeom prst="rect">
            <a:avLst/>
          </a:prstGeom>
        </p:spPr>
      </p:pic>
      <p:pic>
        <p:nvPicPr>
          <p:cNvPr id="13" name="Picture 2" descr="ポイントポイントが通販できますポイント - stefiereads.com">
            <a:extLst>
              <a:ext uri="{FF2B5EF4-FFF2-40B4-BE49-F238E27FC236}">
                <a16:creationId xmlns:a16="http://schemas.microsoft.com/office/drawing/2014/main" id="{BB31D297-816C-B8E7-971C-5ED8BA4B1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6984">
            <a:off x="9903682" y="399114"/>
            <a:ext cx="1047268" cy="9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ポイントポイントが通販できますポイント - stefiereads.com">
            <a:extLst>
              <a:ext uri="{FF2B5EF4-FFF2-40B4-BE49-F238E27FC236}">
                <a16:creationId xmlns:a16="http://schemas.microsoft.com/office/drawing/2014/main" id="{DEDEC8E9-6246-92DF-50DA-425B7EC45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6984">
            <a:off x="1584652" y="5777602"/>
            <a:ext cx="699633" cy="64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111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8FBD42-FAC9-25CD-0344-64B0D5EB8957}"/>
              </a:ext>
            </a:extLst>
          </p:cNvPr>
          <p:cNvSpPr txBox="1"/>
          <p:nvPr/>
        </p:nvSpPr>
        <p:spPr>
          <a:xfrm>
            <a:off x="295273" y="119194"/>
            <a:ext cx="100012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交渉時の注意事項　 </a:t>
            </a:r>
            <a:endParaRPr kumimoji="1" lang="ja-JP" altLang="en-US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CC06D262-8F01-58CA-13A1-08D1BD72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13</a:t>
            </a:fld>
            <a:endParaRPr lang="en-US" altLang="ja-JP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F3D9117-0C43-1971-45E3-98F7E54B3788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3" name="図表 32">
            <a:extLst>
              <a:ext uri="{FF2B5EF4-FFF2-40B4-BE49-F238E27FC236}">
                <a16:creationId xmlns:a16="http://schemas.microsoft.com/office/drawing/2014/main" id="{3AEBE838-92A0-22AC-3C60-EB4FAB1C35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0785729"/>
              </p:ext>
            </p:extLst>
          </p:nvPr>
        </p:nvGraphicFramePr>
        <p:xfrm>
          <a:off x="1181101" y="888635"/>
          <a:ext cx="10832716" cy="5534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5A31589-A1CB-CF57-B5F4-32E564FA3D65}"/>
              </a:ext>
            </a:extLst>
          </p:cNvPr>
          <p:cNvSpPr txBox="1"/>
          <p:nvPr/>
        </p:nvSpPr>
        <p:spPr>
          <a:xfrm>
            <a:off x="2818997" y="5213772"/>
            <a:ext cx="805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・内容を整理した上で、電話 </a:t>
            </a:r>
            <a:r>
              <a:rPr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or 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メールでアポイントを</a:t>
            </a:r>
            <a:endParaRPr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・印象良く</a:t>
            </a:r>
            <a:r>
              <a:rPr kumimoji="1"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ふんわりした感じ</a:t>
            </a:r>
            <a:r>
              <a:rPr kumimoji="1"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で行う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・逃げられないための工夫は、コミニュケーションから　など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CDA3225-0962-CCE9-DA5C-0DADC98554E6}"/>
              </a:ext>
            </a:extLst>
          </p:cNvPr>
          <p:cNvSpPr txBox="1"/>
          <p:nvPr/>
        </p:nvSpPr>
        <p:spPr>
          <a:xfrm>
            <a:off x="3877628" y="3441828"/>
            <a:ext cx="57567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・掘り下げた資料を的確に準備する</a:t>
            </a:r>
            <a:endParaRPr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・期間が長期化しない様、“”いつまで“”を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明確にする</a:t>
            </a:r>
            <a:endParaRPr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・交渉時間を</a:t>
            </a:r>
            <a:r>
              <a:rPr kumimoji="1"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1.5H</a:t>
            </a: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までする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・わからないことは後日説明とする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</a:t>
            </a:r>
            <a:r>
              <a:rPr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で行わない　など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698C9EB-3205-0A1C-43D4-03E2662B6238}"/>
              </a:ext>
            </a:extLst>
          </p:cNvPr>
          <p:cNvSpPr txBox="1"/>
          <p:nvPr/>
        </p:nvSpPr>
        <p:spPr>
          <a:xfrm>
            <a:off x="4990813" y="2202528"/>
            <a:ext cx="3035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・温度感をもって接する</a:t>
            </a:r>
            <a:endParaRPr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・引き際のタイミング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・喋りすぎない</a:t>
            </a:r>
            <a:endParaRPr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843920D-54AF-17EA-79FD-7C2124BD7540}"/>
              </a:ext>
            </a:extLst>
          </p:cNvPr>
          <p:cNvSpPr txBox="1"/>
          <p:nvPr/>
        </p:nvSpPr>
        <p:spPr>
          <a:xfrm>
            <a:off x="178183" y="5138368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：申し入れ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7A6A466-ABCF-C56D-2026-298ECADCCC00}"/>
              </a:ext>
            </a:extLst>
          </p:cNvPr>
          <p:cNvSpPr txBox="1"/>
          <p:nvPr/>
        </p:nvSpPr>
        <p:spPr>
          <a:xfrm>
            <a:off x="457758" y="3718827"/>
            <a:ext cx="2855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フェーズ：交渉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7CE527F-2BDC-EFC6-EEC3-FA2609FBBAAA}"/>
              </a:ext>
            </a:extLst>
          </p:cNvPr>
          <p:cNvSpPr txBox="1"/>
          <p:nvPr/>
        </p:nvSpPr>
        <p:spPr>
          <a:xfrm>
            <a:off x="1300853" y="1766550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：内容整理・最終交渉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1745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8FBD42-FAC9-25CD-0344-64B0D5EB8957}"/>
              </a:ext>
            </a:extLst>
          </p:cNvPr>
          <p:cNvSpPr txBox="1"/>
          <p:nvPr/>
        </p:nvSpPr>
        <p:spPr>
          <a:xfrm>
            <a:off x="4600573" y="3044279"/>
            <a:ext cx="32607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質疑応答　 </a:t>
            </a:r>
            <a:endParaRPr kumimoji="1" lang="ja-JP" altLang="en-US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CC06D262-8F01-58CA-13A1-08D1BD72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14</a:t>
            </a:fld>
            <a:endParaRPr lang="en-US" altLang="ja-JP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F3D9117-0C43-1971-45E3-98F7E54B3788}"/>
              </a:ext>
            </a:extLst>
          </p:cNvPr>
          <p:cNvSpPr/>
          <p:nvPr/>
        </p:nvSpPr>
        <p:spPr>
          <a:xfrm>
            <a:off x="4469782" y="3057199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95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B58D937-4BEB-44A2-8C00-45AFC7942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2</a:t>
            </a:fld>
            <a:endParaRPr lang="en-US" altLang="ja-JP" sz="2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94A97D0-0C5A-3591-7BA0-9E029731812F}"/>
              </a:ext>
            </a:extLst>
          </p:cNvPr>
          <p:cNvSpPr txBox="1"/>
          <p:nvPr/>
        </p:nvSpPr>
        <p:spPr>
          <a:xfrm>
            <a:off x="171332" y="966787"/>
            <a:ext cx="11849335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値上交渉時のフェーズ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各フェーズのリスク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値上交渉の基本的な要素と内容　 </a:t>
            </a: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大まかに作成した資料は</a:t>
            </a: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NG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（休憩</a:t>
            </a: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交渉資料は、</a:t>
            </a: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奥の奥</a:t>
            </a: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に内容がある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交渉時の注意事項　 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質疑応答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B8A675-63A0-71FA-4F36-58EE17CEF1CA}"/>
              </a:ext>
            </a:extLst>
          </p:cNvPr>
          <p:cNvSpPr txBox="1"/>
          <p:nvPr/>
        </p:nvSpPr>
        <p:spPr>
          <a:xfrm>
            <a:off x="295273" y="119194"/>
            <a:ext cx="86640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　 </a:t>
            </a:r>
            <a:endParaRPr kumimoji="1" lang="ja-JP" altLang="en-US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F80AEE-C709-18E3-A1BC-6C517FA9138D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99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A3F9FD8-4532-FA1E-93B7-F6BEF8327704}"/>
              </a:ext>
            </a:extLst>
          </p:cNvPr>
          <p:cNvSpPr txBox="1"/>
          <p:nvPr/>
        </p:nvSpPr>
        <p:spPr>
          <a:xfrm>
            <a:off x="4685197" y="2917321"/>
            <a:ext cx="2821606" cy="10233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自己紹介 </a:t>
            </a:r>
            <a:endParaRPr kumimoji="1" lang="en-US" altLang="ja-JP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D8CD670-51C9-EDBC-DB33-575EC6D6FFAC}"/>
              </a:ext>
            </a:extLst>
          </p:cNvPr>
          <p:cNvSpPr txBox="1">
            <a:spLocks/>
          </p:cNvSpPr>
          <p:nvPr/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0B58580-9F0F-4E74-8A61-EA876469EAFE}" type="slidenum">
              <a:rPr lang="ja-JP" altLang="en-US" sz="2400" b="1" smtClean="0">
                <a:solidFill>
                  <a:schemeClr val="bg2">
                    <a:lumMod val="75000"/>
                  </a:schemeClr>
                </a:solidFill>
                <a:ea typeface="メイリオ" panose="020B0604030504040204" pitchFamily="50" charset="-128"/>
              </a:rPr>
              <a:pPr algn="ctr"/>
              <a:t>3</a:t>
            </a:fld>
            <a:endParaRPr lang="en-US" altLang="ja-JP" sz="2400" b="1" dirty="0">
              <a:solidFill>
                <a:schemeClr val="bg2">
                  <a:lumMod val="75000"/>
                </a:schemeClr>
              </a:solidFill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3897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白黒の写真に写ってる男性の顔の絵&#10;&#10;中程度の精度で自動的に生成された説明">
            <a:extLst>
              <a:ext uri="{FF2B5EF4-FFF2-40B4-BE49-F238E27FC236}">
                <a16:creationId xmlns:a16="http://schemas.microsoft.com/office/drawing/2014/main" id="{20B34C39-3AD6-B9D1-EF06-562DA9D5B9B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60" y="0"/>
            <a:ext cx="5183610" cy="685800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C0544C-7300-409A-2123-83AC47C9276A}"/>
              </a:ext>
            </a:extLst>
          </p:cNvPr>
          <p:cNvSpPr txBox="1"/>
          <p:nvPr/>
        </p:nvSpPr>
        <p:spPr>
          <a:xfrm>
            <a:off x="114695" y="0"/>
            <a:ext cx="3635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>
                <a:solidFill>
                  <a:srgbClr val="002060"/>
                </a:solidFill>
                <a:latin typeface="Aptos Black" panose="020F0502020204030204" pitchFamily="34" charset="0"/>
              </a:rPr>
              <a:t>P</a:t>
            </a:r>
            <a:r>
              <a:rPr kumimoji="1" lang="en-US" altLang="ja-JP" sz="7200" b="1" dirty="0">
                <a:solidFill>
                  <a:srgbClr val="002060"/>
                </a:solidFill>
                <a:latin typeface="Aptos Black" panose="020F0502020204030204" pitchFamily="34" charset="0"/>
              </a:rPr>
              <a:t>rofile</a:t>
            </a:r>
            <a:endParaRPr kumimoji="1" lang="ja-JP" altLang="en-US" sz="7200" b="1" dirty="0">
              <a:solidFill>
                <a:srgbClr val="002060"/>
              </a:solidFill>
              <a:latin typeface="Aptos Black" panose="020F050202020403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4FD8CB1-B77B-B9D8-FB01-528991B555F6}"/>
              </a:ext>
            </a:extLst>
          </p:cNvPr>
          <p:cNvSpPr txBox="1"/>
          <p:nvPr/>
        </p:nvSpPr>
        <p:spPr>
          <a:xfrm>
            <a:off x="131462" y="2913447"/>
            <a:ext cx="3975517" cy="199445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・各種交渉　・動画編集　・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Adobe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・エクセル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・コンプライアンス　・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分析</a:t>
            </a:r>
            <a:r>
              <a:rPr kumimoji="1"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・人間観察</a:t>
            </a:r>
            <a:endParaRPr kumimoji="1"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（実績）・運行分析による値上げ・値下げ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　 ・ロケーション構築　・待機時間削減</a:t>
            </a:r>
            <a:endParaRPr kumimoji="1"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　 ・各種動画作成　・コンプライアンス改善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    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・輸送ルート再編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/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構築</a:t>
            </a:r>
            <a:r>
              <a:rPr kumimoji="1"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など・・・</a:t>
            </a:r>
            <a:endParaRPr kumimoji="1"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BA9FF3B-4D45-058F-BA69-A7F80349AD18}"/>
              </a:ext>
            </a:extLst>
          </p:cNvPr>
          <p:cNvSpPr txBox="1"/>
          <p:nvPr/>
        </p:nvSpPr>
        <p:spPr>
          <a:xfrm>
            <a:off x="156322" y="1686253"/>
            <a:ext cx="2846344" cy="1011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代表取締役  松枝　智房</a:t>
            </a:r>
            <a:endParaRPr lang="en-US" altLang="ja-JP" sz="1400" b="1" dirty="0">
              <a:solidFill>
                <a:srgbClr val="00206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生年月日： </a:t>
            </a:r>
            <a:r>
              <a:rPr lang="en-US" altLang="ja-JP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1980</a:t>
            </a: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endParaRPr lang="en-US" altLang="ja-JP" sz="1400" b="1" dirty="0">
              <a:solidFill>
                <a:srgbClr val="00206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趣味　　　： サーフィン　　　</a:t>
            </a:r>
            <a:r>
              <a:rPr kumimoji="1"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4D7E5E2-B68F-9750-AC8C-1ECD392A52F5}"/>
              </a:ext>
            </a:extLst>
          </p:cNvPr>
          <p:cNvSpPr txBox="1"/>
          <p:nvPr/>
        </p:nvSpPr>
        <p:spPr>
          <a:xfrm>
            <a:off x="157434" y="1060382"/>
            <a:ext cx="3629638" cy="68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イーストサンズジャパン株式会社</a:t>
            </a:r>
            <a:endParaRPr kumimoji="1" lang="en-US" altLang="ja-JP" sz="1400" b="1" dirty="0">
              <a:solidFill>
                <a:srgbClr val="00206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千葉県千葉市中央区長洲</a:t>
            </a:r>
            <a:r>
              <a:rPr kumimoji="1" lang="en-US" altLang="ja-JP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1-14-1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20F983C-ADA3-5EBF-53E9-1545B249EEED}"/>
              </a:ext>
            </a:extLst>
          </p:cNvPr>
          <p:cNvSpPr txBox="1"/>
          <p:nvPr/>
        </p:nvSpPr>
        <p:spPr>
          <a:xfrm>
            <a:off x="172184" y="5336669"/>
            <a:ext cx="3867233" cy="1301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・運行管理者資格者証　・大型一種自動車運転免許</a:t>
            </a:r>
            <a:endParaRPr lang="en-US" altLang="ja-JP" sz="12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・日本ロジスティクスシステム協会　（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JILS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）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　　　　　　　　　　　　　　　　　物流技術管理士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・ドローン国家資格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2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級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0DADE1D1-D71A-2D4A-EDE0-85C4B67A1421}"/>
              </a:ext>
            </a:extLst>
          </p:cNvPr>
          <p:cNvSpPr/>
          <p:nvPr/>
        </p:nvSpPr>
        <p:spPr>
          <a:xfrm>
            <a:off x="9569450" y="699935"/>
            <a:ext cx="2369308" cy="829960"/>
          </a:xfrm>
          <a:prstGeom prst="homePlate">
            <a:avLst>
              <a:gd name="adj" fmla="val 48565"/>
            </a:avLst>
          </a:prstGeom>
          <a:solidFill>
            <a:srgbClr val="FF000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独立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78735A9-0A7F-90A5-6D39-755447975F27}"/>
              </a:ext>
            </a:extLst>
          </p:cNvPr>
          <p:cNvSpPr txBox="1"/>
          <p:nvPr/>
        </p:nvSpPr>
        <p:spPr>
          <a:xfrm>
            <a:off x="4816235" y="3906364"/>
            <a:ext cx="7240407" cy="11581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・物流クリエイター　（顧問・戦略相談・交渉・分析・業務請負・利用運送など）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・企業ブランディング　（名刺・会社案内などのグラフィック関連・動画編集など）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・ドローン事業　（空撮・鳥害対策など）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CE919B60-F191-E26B-01A7-A2BDA94A2221}"/>
              </a:ext>
            </a:extLst>
          </p:cNvPr>
          <p:cNvSpPr txBox="1"/>
          <p:nvPr/>
        </p:nvSpPr>
        <p:spPr>
          <a:xfrm>
            <a:off x="4816235" y="5189000"/>
            <a:ext cx="7240407" cy="1527469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・日本ロジスティクスシステム協会（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JILS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）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・太陽工業株式会社特約代理店</a:t>
            </a:r>
            <a:endParaRPr kumimoji="1"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・一般社団法人安全運転推進会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・農林水産省  農業用ドローンの普及拡大に向けた官民協議会　　　　</a:t>
            </a: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38AD496B-8B1A-5BA0-B271-6DF64C51113F}"/>
              </a:ext>
            </a:extLst>
          </p:cNvPr>
          <p:cNvSpPr/>
          <p:nvPr/>
        </p:nvSpPr>
        <p:spPr>
          <a:xfrm>
            <a:off x="4816237" y="141530"/>
            <a:ext cx="7261068" cy="3640334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正方形/長方形 189">
            <a:extLst>
              <a:ext uri="{FF2B5EF4-FFF2-40B4-BE49-F238E27FC236}">
                <a16:creationId xmlns:a16="http://schemas.microsoft.com/office/drawing/2014/main" id="{4F29B857-9223-0652-8F7C-E194F8E1E5EF}"/>
              </a:ext>
            </a:extLst>
          </p:cNvPr>
          <p:cNvSpPr/>
          <p:nvPr/>
        </p:nvSpPr>
        <p:spPr>
          <a:xfrm>
            <a:off x="4131840" y="5189000"/>
            <a:ext cx="684395" cy="152747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員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</a:p>
        </p:txBody>
      </p: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7093E1DF-712B-C26B-73BF-B533F06A8FCD}"/>
              </a:ext>
            </a:extLst>
          </p:cNvPr>
          <p:cNvSpPr/>
          <p:nvPr/>
        </p:nvSpPr>
        <p:spPr>
          <a:xfrm>
            <a:off x="4131841" y="3906362"/>
            <a:ext cx="684395" cy="115814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B3DC22AF-5358-9034-F1DF-09F28DD69773}"/>
              </a:ext>
            </a:extLst>
          </p:cNvPr>
          <p:cNvSpPr/>
          <p:nvPr/>
        </p:nvSpPr>
        <p:spPr>
          <a:xfrm>
            <a:off x="4131840" y="141531"/>
            <a:ext cx="684396" cy="364033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経歴</a:t>
            </a:r>
          </a:p>
        </p:txBody>
      </p:sp>
      <p:sp>
        <p:nvSpPr>
          <p:cNvPr id="193" name="矢印: 五方向 192">
            <a:extLst>
              <a:ext uri="{FF2B5EF4-FFF2-40B4-BE49-F238E27FC236}">
                <a16:creationId xmlns:a16="http://schemas.microsoft.com/office/drawing/2014/main" id="{3174500A-6997-7628-6F8D-1B78E1D2ACAB}"/>
              </a:ext>
            </a:extLst>
          </p:cNvPr>
          <p:cNvSpPr/>
          <p:nvPr/>
        </p:nvSpPr>
        <p:spPr>
          <a:xfrm>
            <a:off x="5009772" y="1116145"/>
            <a:ext cx="2602561" cy="413750"/>
          </a:xfrm>
          <a:prstGeom prst="homePlate">
            <a:avLst>
              <a:gd name="adj" fmla="val 48565"/>
            </a:avLst>
          </a:prstGeom>
          <a:solidFill>
            <a:srgbClr val="92D05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音楽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運送会社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4" name="矢印: 五方向 193">
            <a:extLst>
              <a:ext uri="{FF2B5EF4-FFF2-40B4-BE49-F238E27FC236}">
                <a16:creationId xmlns:a16="http://schemas.microsoft.com/office/drawing/2014/main" id="{1AEB87CF-7780-C7C5-6ABE-24548B6E1311}"/>
              </a:ext>
            </a:extLst>
          </p:cNvPr>
          <p:cNvSpPr/>
          <p:nvPr/>
        </p:nvSpPr>
        <p:spPr>
          <a:xfrm>
            <a:off x="6441844" y="702394"/>
            <a:ext cx="2200506" cy="413750"/>
          </a:xfrm>
          <a:prstGeom prst="homePlate">
            <a:avLst>
              <a:gd name="adj" fmla="val 48565"/>
            </a:avLst>
          </a:prstGeom>
          <a:solidFill>
            <a:srgbClr val="0070C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業務用酒類卸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5" name="矢印: 五方向 194">
            <a:extLst>
              <a:ext uri="{FF2B5EF4-FFF2-40B4-BE49-F238E27FC236}">
                <a16:creationId xmlns:a16="http://schemas.microsoft.com/office/drawing/2014/main" id="{5B5F22B0-4028-E3A2-4828-2882B5D9125A}"/>
              </a:ext>
            </a:extLst>
          </p:cNvPr>
          <p:cNvSpPr/>
          <p:nvPr/>
        </p:nvSpPr>
        <p:spPr>
          <a:xfrm>
            <a:off x="7720055" y="288644"/>
            <a:ext cx="2562268" cy="413750"/>
          </a:xfrm>
          <a:prstGeom prst="homePlate">
            <a:avLst>
              <a:gd name="adj" fmla="val 48565"/>
            </a:avLst>
          </a:prstGeom>
          <a:solidFill>
            <a:srgbClr val="00B05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中の大 運送会社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6" name="テキスト ボックス 195">
            <a:extLst>
              <a:ext uri="{FF2B5EF4-FFF2-40B4-BE49-F238E27FC236}">
                <a16:creationId xmlns:a16="http://schemas.microsoft.com/office/drawing/2014/main" id="{19A36A00-D87A-02EB-9937-C2FDFEC82ED7}"/>
              </a:ext>
            </a:extLst>
          </p:cNvPr>
          <p:cNvSpPr txBox="1"/>
          <p:nvPr/>
        </p:nvSpPr>
        <p:spPr>
          <a:xfrm>
            <a:off x="4889634" y="1511755"/>
            <a:ext cx="7089197" cy="22661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・音楽活動時代に初めて運送会社に勤務。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2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ｔ～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4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ｔの乗務を経て、配車係へ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・その後、業務用酒類卸の配送＋営業職へ転職をする。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28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歳の頃、物流を改めて知りたくなり、メーカー物流の乗務員として転職。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  その後、配車係→課長→次長→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36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歳頃、支店長へ昇格。  携わった内容は、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  物流全般･収支管理・購買・その他、趣味で某テレビ局の動画編集など。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  →現在取引先企業の代表取締役と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10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年ぶりに出会い、起業を決意。独立をする。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</p:txBody>
      </p:sp>
      <p:sp>
        <p:nvSpPr>
          <p:cNvPr id="200" name="正方形/長方形 199">
            <a:extLst>
              <a:ext uri="{FF2B5EF4-FFF2-40B4-BE49-F238E27FC236}">
                <a16:creationId xmlns:a16="http://schemas.microsoft.com/office/drawing/2014/main" id="{AA3AC0FE-D2D9-B6C7-F608-6D9C6A201300}"/>
              </a:ext>
            </a:extLst>
          </p:cNvPr>
          <p:cNvSpPr/>
          <p:nvPr/>
        </p:nvSpPr>
        <p:spPr>
          <a:xfrm>
            <a:off x="131462" y="2840871"/>
            <a:ext cx="3901904" cy="20464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6E0864BB-F216-64AD-F82A-7BAF4D36B9A4}"/>
              </a:ext>
            </a:extLst>
          </p:cNvPr>
          <p:cNvSpPr txBox="1"/>
          <p:nvPr/>
        </p:nvSpPr>
        <p:spPr>
          <a:xfrm>
            <a:off x="114695" y="2647616"/>
            <a:ext cx="1221048" cy="3786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【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得意なこと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】</a:t>
            </a:r>
          </a:p>
        </p:txBody>
      </p:sp>
      <p:sp>
        <p:nvSpPr>
          <p:cNvPr id="202" name="テキスト ボックス 201">
            <a:extLst>
              <a:ext uri="{FF2B5EF4-FFF2-40B4-BE49-F238E27FC236}">
                <a16:creationId xmlns:a16="http://schemas.microsoft.com/office/drawing/2014/main" id="{0137588D-50A1-AB15-0B98-DD1F0BB3617C}"/>
              </a:ext>
            </a:extLst>
          </p:cNvPr>
          <p:cNvSpPr txBox="1"/>
          <p:nvPr/>
        </p:nvSpPr>
        <p:spPr>
          <a:xfrm>
            <a:off x="156322" y="4902901"/>
            <a:ext cx="1093356" cy="378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【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資格等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】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2758BDB-F607-D74A-E085-FF520A5EFA8B}"/>
              </a:ext>
            </a:extLst>
          </p:cNvPr>
          <p:cNvGrpSpPr/>
          <p:nvPr/>
        </p:nvGrpSpPr>
        <p:grpSpPr>
          <a:xfrm>
            <a:off x="131462" y="5092216"/>
            <a:ext cx="3901905" cy="1601552"/>
            <a:chOff x="156322" y="5092216"/>
            <a:chExt cx="3910993" cy="1601552"/>
          </a:xfrm>
        </p:grpSpPr>
        <p:cxnSp>
          <p:nvCxnSpPr>
            <p:cNvPr id="207" name="直線コネクタ 206">
              <a:extLst>
                <a:ext uri="{FF2B5EF4-FFF2-40B4-BE49-F238E27FC236}">
                  <a16:creationId xmlns:a16="http://schemas.microsoft.com/office/drawing/2014/main" id="{53DC3008-CCFB-42B9-9787-7433876A36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322" y="5281531"/>
              <a:ext cx="0" cy="14122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線コネクタ 224">
              <a:extLst>
                <a:ext uri="{FF2B5EF4-FFF2-40B4-BE49-F238E27FC236}">
                  <a16:creationId xmlns:a16="http://schemas.microsoft.com/office/drawing/2014/main" id="{09EC26BF-B046-2CC9-B3E6-96C22E28DA0A}"/>
                </a:ext>
              </a:extLst>
            </p:cNvPr>
            <p:cNvCxnSpPr>
              <a:cxnSpLocks/>
            </p:cNvCxnSpPr>
            <p:nvPr/>
          </p:nvCxnSpPr>
          <p:spPr>
            <a:xfrm>
              <a:off x="156322" y="6693768"/>
              <a:ext cx="3910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線コネクタ 228">
              <a:extLst>
                <a:ext uri="{FF2B5EF4-FFF2-40B4-BE49-F238E27FC236}">
                  <a16:creationId xmlns:a16="http://schemas.microsoft.com/office/drawing/2014/main" id="{637FE848-47BF-762D-24A4-F20D1BF376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57429" y="5092216"/>
              <a:ext cx="1" cy="160155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コネクタ 231">
              <a:extLst>
                <a:ext uri="{FF2B5EF4-FFF2-40B4-BE49-F238E27FC236}">
                  <a16:creationId xmlns:a16="http://schemas.microsoft.com/office/drawing/2014/main" id="{9FDD385C-C3EF-6908-05CC-F2D1DD4C6CA3}"/>
                </a:ext>
              </a:extLst>
            </p:cNvPr>
            <p:cNvCxnSpPr>
              <a:cxnSpLocks/>
              <a:stCxn id="202" idx="3"/>
            </p:cNvCxnSpPr>
            <p:nvPr/>
          </p:nvCxnSpPr>
          <p:spPr>
            <a:xfrm>
              <a:off x="1249678" y="5092216"/>
              <a:ext cx="281269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図 32" descr="ロゴ&#10;&#10;中程度の精度で自動的に生成された説明">
            <a:extLst>
              <a:ext uri="{FF2B5EF4-FFF2-40B4-BE49-F238E27FC236}">
                <a16:creationId xmlns:a16="http://schemas.microsoft.com/office/drawing/2014/main" id="{EE4CD093-F4D7-FBD5-6892-1D84AD5330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7" t="28425" r="3594" b="35278"/>
          <a:stretch/>
        </p:blipFill>
        <p:spPr>
          <a:xfrm>
            <a:off x="11003683" y="6243291"/>
            <a:ext cx="897921" cy="35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77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B58D937-4BEB-44A2-8C00-45AFC7942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5</a:t>
            </a:fld>
            <a:endParaRPr lang="en-US" altLang="ja-JP" sz="2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94A97D0-0C5A-3591-7BA0-9E029731812F}"/>
              </a:ext>
            </a:extLst>
          </p:cNvPr>
          <p:cNvSpPr txBox="1"/>
          <p:nvPr/>
        </p:nvSpPr>
        <p:spPr>
          <a:xfrm>
            <a:off x="171332" y="966787"/>
            <a:ext cx="11849335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値上交渉時のフェーズ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各フェーズのリスク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値上交渉の基本的な要素と内容　 </a:t>
            </a: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大まかに作成した資料は</a:t>
            </a: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NG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（休憩</a:t>
            </a: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交渉資料は、</a:t>
            </a: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奥の奥</a:t>
            </a: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に内容がある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交渉時の注意事項　 </a:t>
            </a:r>
            <a:endParaRPr lang="en-US" altLang="ja-JP" sz="2800" b="1" spc="-15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7-</a:t>
            </a:r>
            <a:r>
              <a:rPr lang="ja-JP" altLang="en-US" sz="28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質疑応答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B8A675-63A0-71FA-4F36-58EE17CEF1CA}"/>
              </a:ext>
            </a:extLst>
          </p:cNvPr>
          <p:cNvSpPr txBox="1"/>
          <p:nvPr/>
        </p:nvSpPr>
        <p:spPr>
          <a:xfrm>
            <a:off x="295273" y="119194"/>
            <a:ext cx="86640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　 </a:t>
            </a:r>
            <a:endParaRPr kumimoji="1" lang="ja-JP" altLang="en-US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F80AEE-C709-18E3-A1BC-6C517FA9138D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0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8FBD42-FAC9-25CD-0344-64B0D5EB8957}"/>
              </a:ext>
            </a:extLst>
          </p:cNvPr>
          <p:cNvSpPr txBox="1"/>
          <p:nvPr/>
        </p:nvSpPr>
        <p:spPr>
          <a:xfrm>
            <a:off x="295273" y="119194"/>
            <a:ext cx="82414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値上交渉のフェーズ</a:t>
            </a:r>
            <a:endParaRPr kumimoji="1" lang="ja-JP" altLang="en-US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CC06D262-8F01-58CA-13A1-08D1BD72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6</a:t>
            </a:fld>
            <a:endParaRPr lang="en-US" altLang="ja-JP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F3D9117-0C43-1971-45E3-98F7E54B3788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D8FE2D6-6F5B-8C7C-F305-234E033340A1}"/>
              </a:ext>
            </a:extLst>
          </p:cNvPr>
          <p:cNvGrpSpPr/>
          <p:nvPr/>
        </p:nvGrpSpPr>
        <p:grpSpPr>
          <a:xfrm>
            <a:off x="513905" y="1143001"/>
            <a:ext cx="2232838" cy="3083441"/>
            <a:chOff x="563525" y="1956391"/>
            <a:chExt cx="3322678" cy="3083441"/>
          </a:xfrm>
          <a:solidFill>
            <a:srgbClr val="92D050"/>
          </a:solidFill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429EBC14-083D-3E75-4556-2C4FFF26D1A8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" name="二等辺三角形 2">
              <a:extLst>
                <a:ext uri="{FF2B5EF4-FFF2-40B4-BE49-F238E27FC236}">
                  <a16:creationId xmlns:a16="http://schemas.microsoft.com/office/drawing/2014/main" id="{BE9601C1-1E74-845F-6CD7-777547F01920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DD2A04-F438-99B7-E0A5-69769845A09B}"/>
              </a:ext>
            </a:extLst>
          </p:cNvPr>
          <p:cNvSpPr txBox="1"/>
          <p:nvPr/>
        </p:nvSpPr>
        <p:spPr>
          <a:xfrm>
            <a:off x="513906" y="2392042"/>
            <a:ext cx="2062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申し入れ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A1824F8-BB4A-2A9D-EAD4-218349050153}"/>
              </a:ext>
            </a:extLst>
          </p:cNvPr>
          <p:cNvGrpSpPr/>
          <p:nvPr/>
        </p:nvGrpSpPr>
        <p:grpSpPr>
          <a:xfrm>
            <a:off x="2746743" y="1143001"/>
            <a:ext cx="2232838" cy="3083441"/>
            <a:chOff x="563525" y="1956391"/>
            <a:chExt cx="3322678" cy="3083441"/>
          </a:xfrm>
          <a:solidFill>
            <a:srgbClr val="00B050"/>
          </a:solidFill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D9FE512-40CD-B394-90D1-AE0E535C63F3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" name="二等辺三角形 9">
              <a:extLst>
                <a:ext uri="{FF2B5EF4-FFF2-40B4-BE49-F238E27FC236}">
                  <a16:creationId xmlns:a16="http://schemas.microsoft.com/office/drawing/2014/main" id="{47CE9BBC-02A0-FD5F-501E-E996F1EDCFCE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17EB371-E358-5CF1-B0B9-86E0ACD2D488}"/>
              </a:ext>
            </a:extLst>
          </p:cNvPr>
          <p:cNvSpPr txBox="1"/>
          <p:nvPr/>
        </p:nvSpPr>
        <p:spPr>
          <a:xfrm>
            <a:off x="2743196" y="2392042"/>
            <a:ext cx="2062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交渉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30D4929-425D-52CE-F754-7F7D3F93BEA6}"/>
              </a:ext>
            </a:extLst>
          </p:cNvPr>
          <p:cNvGrpSpPr/>
          <p:nvPr/>
        </p:nvGrpSpPr>
        <p:grpSpPr>
          <a:xfrm>
            <a:off x="4979581" y="1143001"/>
            <a:ext cx="2232838" cy="3083441"/>
            <a:chOff x="563525" y="1956391"/>
            <a:chExt cx="3322678" cy="3083441"/>
          </a:xfrm>
          <a:solidFill>
            <a:srgbClr val="0070C0"/>
          </a:solidFill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BF05A2D-F207-7748-C535-D57B2EB21DC9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二等辺三角形 13">
              <a:extLst>
                <a:ext uri="{FF2B5EF4-FFF2-40B4-BE49-F238E27FC236}">
                  <a16:creationId xmlns:a16="http://schemas.microsoft.com/office/drawing/2014/main" id="{545B57D9-0497-3F19-9F0A-32BF325DCE65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72FA01-C6AE-73F1-CBA9-373EDB5030B4}"/>
              </a:ext>
            </a:extLst>
          </p:cNvPr>
          <p:cNvSpPr txBox="1"/>
          <p:nvPr/>
        </p:nvSpPr>
        <p:spPr>
          <a:xfrm>
            <a:off x="5004387" y="2392042"/>
            <a:ext cx="2016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内容整理</a:t>
            </a: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8E1508A-E4FB-91CB-BC88-2FFCEB113B4D}"/>
              </a:ext>
            </a:extLst>
          </p:cNvPr>
          <p:cNvGrpSpPr/>
          <p:nvPr/>
        </p:nvGrpSpPr>
        <p:grpSpPr>
          <a:xfrm>
            <a:off x="7208872" y="1143001"/>
            <a:ext cx="2232838" cy="3083441"/>
            <a:chOff x="563525" y="1956391"/>
            <a:chExt cx="3322678" cy="3083441"/>
          </a:xfrm>
          <a:solidFill>
            <a:srgbClr val="002060"/>
          </a:solidFill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00AAE952-97F6-E23B-C58A-AB78E8BAC7AA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二等辺三角形 19">
              <a:extLst>
                <a:ext uri="{FF2B5EF4-FFF2-40B4-BE49-F238E27FC236}">
                  <a16:creationId xmlns:a16="http://schemas.microsoft.com/office/drawing/2014/main" id="{4A461C47-1FE6-0E5D-B087-410B2A4C79B9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0730C25-369C-6338-72B3-218351BF189A}"/>
              </a:ext>
            </a:extLst>
          </p:cNvPr>
          <p:cNvSpPr txBox="1"/>
          <p:nvPr/>
        </p:nvSpPr>
        <p:spPr>
          <a:xfrm>
            <a:off x="7233678" y="2388667"/>
            <a:ext cx="2041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最終交渉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5E428C4-BDE3-A52E-3367-904D4D386AA6}"/>
              </a:ext>
            </a:extLst>
          </p:cNvPr>
          <p:cNvGrpSpPr/>
          <p:nvPr/>
        </p:nvGrpSpPr>
        <p:grpSpPr>
          <a:xfrm>
            <a:off x="9441709" y="1143001"/>
            <a:ext cx="2232838" cy="3083441"/>
            <a:chOff x="563525" y="1956391"/>
            <a:chExt cx="3322678" cy="3083441"/>
          </a:xfrm>
          <a:solidFill>
            <a:srgbClr val="FFC000"/>
          </a:solidFill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BFB08E85-DB71-8624-AC22-A439F9FB0E57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二等辺三角形 27">
              <a:extLst>
                <a:ext uri="{FF2B5EF4-FFF2-40B4-BE49-F238E27FC236}">
                  <a16:creationId xmlns:a16="http://schemas.microsoft.com/office/drawing/2014/main" id="{18D9B3D3-0BEC-03F4-5A77-B3DDA10C01AB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D0A1F46-3392-C2A0-9A59-D06303480883}"/>
              </a:ext>
            </a:extLst>
          </p:cNvPr>
          <p:cNvSpPr txBox="1"/>
          <p:nvPr/>
        </p:nvSpPr>
        <p:spPr>
          <a:xfrm>
            <a:off x="9446553" y="2246293"/>
            <a:ext cx="20507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合意</a:t>
            </a:r>
            <a:endParaRPr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（不合意）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94AE7D5-7BFA-7575-98DE-63AB48FFBDF0}"/>
              </a:ext>
            </a:extLst>
          </p:cNvPr>
          <p:cNvSpPr txBox="1"/>
          <p:nvPr/>
        </p:nvSpPr>
        <p:spPr>
          <a:xfrm>
            <a:off x="513905" y="4334467"/>
            <a:ext cx="22292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・対面による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・電話による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による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3CFC534-BAE7-BD26-2352-3DD1D8C992A0}"/>
              </a:ext>
            </a:extLst>
          </p:cNvPr>
          <p:cNvSpPr txBox="1"/>
          <p:nvPr/>
        </p:nvSpPr>
        <p:spPr>
          <a:xfrm>
            <a:off x="2750290" y="4334466"/>
            <a:ext cx="2229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・内容説明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336AD38-CB1E-0AEF-6DD0-2F1043CDB01C}"/>
              </a:ext>
            </a:extLst>
          </p:cNvPr>
          <p:cNvSpPr txBox="1"/>
          <p:nvPr/>
        </p:nvSpPr>
        <p:spPr>
          <a:xfrm>
            <a:off x="4979581" y="4334465"/>
            <a:ext cx="22292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（荷主側）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・提出資料による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再計算など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・収支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・他社バランス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・原価計算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732E37C-FB3C-4504-AD79-BB9B62BDEFAD}"/>
              </a:ext>
            </a:extLst>
          </p:cNvPr>
          <p:cNvSpPr txBox="1"/>
          <p:nvPr/>
        </p:nvSpPr>
        <p:spPr>
          <a:xfrm>
            <a:off x="7215966" y="4334465"/>
            <a:ext cx="2229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・双方着地点の確認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A64C032-C26A-6431-48D6-04A979ADBCFC}"/>
              </a:ext>
            </a:extLst>
          </p:cNvPr>
          <p:cNvSpPr txBox="1"/>
          <p:nvPr/>
        </p:nvSpPr>
        <p:spPr>
          <a:xfrm>
            <a:off x="9451217" y="4334464"/>
            <a:ext cx="222929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（合意）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・覚書・契約書作成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（不合意）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・時間の引き延ばし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・内容不十分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・逃げられる状態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矢印: 右 37">
            <a:extLst>
              <a:ext uri="{FF2B5EF4-FFF2-40B4-BE49-F238E27FC236}">
                <a16:creationId xmlns:a16="http://schemas.microsoft.com/office/drawing/2014/main" id="{DE0F0D6F-5D8A-1A76-B952-4688DD583A89}"/>
              </a:ext>
            </a:extLst>
          </p:cNvPr>
          <p:cNvSpPr/>
          <p:nvPr/>
        </p:nvSpPr>
        <p:spPr>
          <a:xfrm>
            <a:off x="1160585" y="3200400"/>
            <a:ext cx="7130561" cy="742339"/>
          </a:xfrm>
          <a:prstGeom prst="rightArrow">
            <a:avLst/>
          </a:prstGeom>
          <a:solidFill>
            <a:srgbClr val="FF006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温度感の確認</a:t>
            </a:r>
          </a:p>
        </p:txBody>
      </p:sp>
      <p:pic>
        <p:nvPicPr>
          <p:cNvPr id="39" name="Picture 2" descr="ポイントポイントが通販できますポイント - stefiereads.com">
            <a:extLst>
              <a:ext uri="{FF2B5EF4-FFF2-40B4-BE49-F238E27FC236}">
                <a16:creationId xmlns:a16="http://schemas.microsoft.com/office/drawing/2014/main" id="{746C0373-DD10-CB9C-2046-E953EE2D7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6984">
            <a:off x="3263299" y="2948316"/>
            <a:ext cx="1047268" cy="9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52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8FBD42-FAC9-25CD-0344-64B0D5EB8957}"/>
              </a:ext>
            </a:extLst>
          </p:cNvPr>
          <p:cNvSpPr txBox="1"/>
          <p:nvPr/>
        </p:nvSpPr>
        <p:spPr>
          <a:xfrm>
            <a:off x="295273" y="119194"/>
            <a:ext cx="82414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各フェーズのリスク</a:t>
            </a:r>
            <a:endParaRPr kumimoji="1" lang="ja-JP" altLang="en-US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CC06D262-8F01-58CA-13A1-08D1BD72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7</a:t>
            </a:fld>
            <a:endParaRPr lang="en-US" altLang="ja-JP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F3D9117-0C43-1971-45E3-98F7E54B3788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D8FE2D6-6F5B-8C7C-F305-234E033340A1}"/>
              </a:ext>
            </a:extLst>
          </p:cNvPr>
          <p:cNvGrpSpPr/>
          <p:nvPr/>
        </p:nvGrpSpPr>
        <p:grpSpPr>
          <a:xfrm>
            <a:off x="513905" y="1143176"/>
            <a:ext cx="2232838" cy="3083441"/>
            <a:chOff x="563525" y="1956391"/>
            <a:chExt cx="3322678" cy="3083441"/>
          </a:xfrm>
          <a:solidFill>
            <a:srgbClr val="92D050"/>
          </a:solidFill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429EBC14-083D-3E75-4556-2C4FFF26D1A8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" name="二等辺三角形 2">
              <a:extLst>
                <a:ext uri="{FF2B5EF4-FFF2-40B4-BE49-F238E27FC236}">
                  <a16:creationId xmlns:a16="http://schemas.microsoft.com/office/drawing/2014/main" id="{BE9601C1-1E74-845F-6CD7-777547F01920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DD2A04-F438-99B7-E0A5-69769845A09B}"/>
              </a:ext>
            </a:extLst>
          </p:cNvPr>
          <p:cNvSpPr txBox="1"/>
          <p:nvPr/>
        </p:nvSpPr>
        <p:spPr>
          <a:xfrm>
            <a:off x="513906" y="2392217"/>
            <a:ext cx="2062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申し入れ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A1824F8-BB4A-2A9D-EAD4-218349050153}"/>
              </a:ext>
            </a:extLst>
          </p:cNvPr>
          <p:cNvGrpSpPr/>
          <p:nvPr/>
        </p:nvGrpSpPr>
        <p:grpSpPr>
          <a:xfrm>
            <a:off x="2746743" y="1143176"/>
            <a:ext cx="2232838" cy="3083441"/>
            <a:chOff x="563525" y="1956391"/>
            <a:chExt cx="3322678" cy="3083441"/>
          </a:xfrm>
          <a:solidFill>
            <a:srgbClr val="00B050"/>
          </a:solidFill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D9FE512-40CD-B394-90D1-AE0E535C63F3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" name="二等辺三角形 9">
              <a:extLst>
                <a:ext uri="{FF2B5EF4-FFF2-40B4-BE49-F238E27FC236}">
                  <a16:creationId xmlns:a16="http://schemas.microsoft.com/office/drawing/2014/main" id="{47CE9BBC-02A0-FD5F-501E-E996F1EDCFCE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17EB371-E358-5CF1-B0B9-86E0ACD2D488}"/>
              </a:ext>
            </a:extLst>
          </p:cNvPr>
          <p:cNvSpPr txBox="1"/>
          <p:nvPr/>
        </p:nvSpPr>
        <p:spPr>
          <a:xfrm>
            <a:off x="2743196" y="2392217"/>
            <a:ext cx="2062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交渉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30D4929-425D-52CE-F754-7F7D3F93BEA6}"/>
              </a:ext>
            </a:extLst>
          </p:cNvPr>
          <p:cNvGrpSpPr/>
          <p:nvPr/>
        </p:nvGrpSpPr>
        <p:grpSpPr>
          <a:xfrm>
            <a:off x="4979581" y="1143176"/>
            <a:ext cx="2232838" cy="3083441"/>
            <a:chOff x="563525" y="1956391"/>
            <a:chExt cx="3322678" cy="3083441"/>
          </a:xfrm>
          <a:solidFill>
            <a:srgbClr val="0070C0"/>
          </a:solidFill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BF05A2D-F207-7748-C535-D57B2EB21DC9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二等辺三角形 13">
              <a:extLst>
                <a:ext uri="{FF2B5EF4-FFF2-40B4-BE49-F238E27FC236}">
                  <a16:creationId xmlns:a16="http://schemas.microsoft.com/office/drawing/2014/main" id="{545B57D9-0497-3F19-9F0A-32BF325DCE65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72FA01-C6AE-73F1-CBA9-373EDB5030B4}"/>
              </a:ext>
            </a:extLst>
          </p:cNvPr>
          <p:cNvSpPr txBox="1"/>
          <p:nvPr/>
        </p:nvSpPr>
        <p:spPr>
          <a:xfrm>
            <a:off x="5004387" y="2392217"/>
            <a:ext cx="2016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内容整理</a:t>
            </a: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8E1508A-E4FB-91CB-BC88-2FFCEB113B4D}"/>
              </a:ext>
            </a:extLst>
          </p:cNvPr>
          <p:cNvGrpSpPr/>
          <p:nvPr/>
        </p:nvGrpSpPr>
        <p:grpSpPr>
          <a:xfrm>
            <a:off x="7208872" y="1143176"/>
            <a:ext cx="2232838" cy="3083441"/>
            <a:chOff x="563525" y="1956391"/>
            <a:chExt cx="3322678" cy="3083441"/>
          </a:xfrm>
          <a:solidFill>
            <a:srgbClr val="002060"/>
          </a:solidFill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00AAE952-97F6-E23B-C58A-AB78E8BAC7AA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二等辺三角形 19">
              <a:extLst>
                <a:ext uri="{FF2B5EF4-FFF2-40B4-BE49-F238E27FC236}">
                  <a16:creationId xmlns:a16="http://schemas.microsoft.com/office/drawing/2014/main" id="{4A461C47-1FE6-0E5D-B087-410B2A4C79B9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0730C25-369C-6338-72B3-218351BF189A}"/>
              </a:ext>
            </a:extLst>
          </p:cNvPr>
          <p:cNvSpPr txBox="1"/>
          <p:nvPr/>
        </p:nvSpPr>
        <p:spPr>
          <a:xfrm>
            <a:off x="7233678" y="2388842"/>
            <a:ext cx="2041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交渉最終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5E428C4-BDE3-A52E-3367-904D4D386AA6}"/>
              </a:ext>
            </a:extLst>
          </p:cNvPr>
          <p:cNvGrpSpPr/>
          <p:nvPr/>
        </p:nvGrpSpPr>
        <p:grpSpPr>
          <a:xfrm>
            <a:off x="9441709" y="1143176"/>
            <a:ext cx="2232838" cy="3083441"/>
            <a:chOff x="563525" y="1956391"/>
            <a:chExt cx="3322678" cy="3083441"/>
          </a:xfrm>
          <a:solidFill>
            <a:srgbClr val="FFC000"/>
          </a:solidFill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BFB08E85-DB71-8624-AC22-A439F9FB0E57}"/>
                </a:ext>
              </a:extLst>
            </p:cNvPr>
            <p:cNvSpPr/>
            <p:nvPr/>
          </p:nvSpPr>
          <p:spPr>
            <a:xfrm>
              <a:off x="563525" y="1956391"/>
              <a:ext cx="1993608" cy="30834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二等辺三角形 27">
              <a:extLst>
                <a:ext uri="{FF2B5EF4-FFF2-40B4-BE49-F238E27FC236}">
                  <a16:creationId xmlns:a16="http://schemas.microsoft.com/office/drawing/2014/main" id="{18D9B3D3-0BEC-03F4-5A77-B3DDA10C01AB}"/>
                </a:ext>
              </a:extLst>
            </p:cNvPr>
            <p:cNvSpPr/>
            <p:nvPr/>
          </p:nvSpPr>
          <p:spPr>
            <a:xfrm rot="5400000">
              <a:off x="1679948" y="2833578"/>
              <a:ext cx="3083439" cy="1329070"/>
            </a:xfrm>
            <a:prstGeom prst="triangle">
              <a:avLst>
                <a:gd name="adj" fmla="val 48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D0A1F46-3392-C2A0-9A59-D06303480883}"/>
              </a:ext>
            </a:extLst>
          </p:cNvPr>
          <p:cNvSpPr txBox="1"/>
          <p:nvPr/>
        </p:nvSpPr>
        <p:spPr>
          <a:xfrm>
            <a:off x="9446553" y="2246468"/>
            <a:ext cx="20507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合意</a:t>
            </a:r>
            <a:endParaRPr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（不合意）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94AE7D5-7BFA-7575-98DE-63AB48FFBDF0}"/>
              </a:ext>
            </a:extLst>
          </p:cNvPr>
          <p:cNvSpPr txBox="1"/>
          <p:nvPr/>
        </p:nvSpPr>
        <p:spPr>
          <a:xfrm>
            <a:off x="513905" y="4334642"/>
            <a:ext cx="22292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・聞いてもらえない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・担当不在で逃げる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・単純な拒否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3CFC534-BAE7-BD26-2352-3DD1D8C992A0}"/>
              </a:ext>
            </a:extLst>
          </p:cNvPr>
          <p:cNvSpPr txBox="1"/>
          <p:nvPr/>
        </p:nvSpPr>
        <p:spPr>
          <a:xfrm>
            <a:off x="2750290" y="4334641"/>
            <a:ext cx="22292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・エビデンス不備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による拒否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・話に全く応じない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・予算組の都合など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社内要因言ってくる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336AD38-CB1E-0AEF-6DD0-2F1043CDB01C}"/>
              </a:ext>
            </a:extLst>
          </p:cNvPr>
          <p:cNvSpPr txBox="1"/>
          <p:nvPr/>
        </p:nvSpPr>
        <p:spPr>
          <a:xfrm>
            <a:off x="4979581" y="4334640"/>
            <a:ext cx="2229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（荷主側）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・エビデンス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不備を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材料に準備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732E37C-FB3C-4504-AD79-BB9B62BDEFAD}"/>
              </a:ext>
            </a:extLst>
          </p:cNvPr>
          <p:cNvSpPr txBox="1"/>
          <p:nvPr/>
        </p:nvSpPr>
        <p:spPr>
          <a:xfrm>
            <a:off x="7215966" y="4334640"/>
            <a:ext cx="22292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・提出した資料を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突っ込まれる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・落としどころを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探られる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A64C032-C26A-6431-48D6-04A979ADBCFC}"/>
              </a:ext>
            </a:extLst>
          </p:cNvPr>
          <p:cNvSpPr txBox="1"/>
          <p:nvPr/>
        </p:nvSpPr>
        <p:spPr>
          <a:xfrm>
            <a:off x="9451217" y="4334639"/>
            <a:ext cx="22292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・時間の引き延ばし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・内容不十分による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逃げられる状態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・契約書（覚書）を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荷主側で作成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→不履行箇所要因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矢印: 右 34">
            <a:extLst>
              <a:ext uri="{FF2B5EF4-FFF2-40B4-BE49-F238E27FC236}">
                <a16:creationId xmlns:a16="http://schemas.microsoft.com/office/drawing/2014/main" id="{2307D390-2114-6F2A-74F1-5C1D5F017471}"/>
              </a:ext>
            </a:extLst>
          </p:cNvPr>
          <p:cNvSpPr/>
          <p:nvPr/>
        </p:nvSpPr>
        <p:spPr>
          <a:xfrm>
            <a:off x="1160585" y="3200400"/>
            <a:ext cx="7130561" cy="742339"/>
          </a:xfrm>
          <a:prstGeom prst="rightArrow">
            <a:avLst/>
          </a:prstGeom>
          <a:solidFill>
            <a:srgbClr val="FF006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温度感の確認</a:t>
            </a:r>
          </a:p>
        </p:txBody>
      </p:sp>
      <p:sp>
        <p:nvSpPr>
          <p:cNvPr id="36" name="矢印: 右 35">
            <a:extLst>
              <a:ext uri="{FF2B5EF4-FFF2-40B4-BE49-F238E27FC236}">
                <a16:creationId xmlns:a16="http://schemas.microsoft.com/office/drawing/2014/main" id="{3DACA09F-B9F1-8187-114F-E9C9265267D8}"/>
              </a:ext>
            </a:extLst>
          </p:cNvPr>
          <p:cNvSpPr/>
          <p:nvPr/>
        </p:nvSpPr>
        <p:spPr>
          <a:xfrm>
            <a:off x="3373846" y="817536"/>
            <a:ext cx="4036603" cy="742339"/>
          </a:xfrm>
          <a:prstGeom prst="rightArrow">
            <a:avLst/>
          </a:prstGeom>
          <a:solidFill>
            <a:srgbClr val="FF006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解約の恐れ</a:t>
            </a:r>
          </a:p>
        </p:txBody>
      </p:sp>
      <p:sp>
        <p:nvSpPr>
          <p:cNvPr id="37" name="矢印: 右 36">
            <a:extLst>
              <a:ext uri="{FF2B5EF4-FFF2-40B4-BE49-F238E27FC236}">
                <a16:creationId xmlns:a16="http://schemas.microsoft.com/office/drawing/2014/main" id="{5431636B-25A8-256A-7D8C-6F352474A29A}"/>
              </a:ext>
            </a:extLst>
          </p:cNvPr>
          <p:cNvSpPr/>
          <p:nvPr/>
        </p:nvSpPr>
        <p:spPr>
          <a:xfrm>
            <a:off x="8036895" y="1243421"/>
            <a:ext cx="3637652" cy="742339"/>
          </a:xfrm>
          <a:prstGeom prst="rightArrow">
            <a:avLst/>
          </a:prstGeom>
          <a:solidFill>
            <a:srgbClr val="FF006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差し替えの恐れ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8" name="Picture 2" descr="ポイントポイントが通販できますポイント - stefiereads.com">
            <a:extLst>
              <a:ext uri="{FF2B5EF4-FFF2-40B4-BE49-F238E27FC236}">
                <a16:creationId xmlns:a16="http://schemas.microsoft.com/office/drawing/2014/main" id="{A49A13A1-86D4-2ED4-7D27-ED8E16AFC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6984">
            <a:off x="3933039" y="708021"/>
            <a:ext cx="1047268" cy="9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ポイントポイントが通販できますポイント - stefiereads.com">
            <a:extLst>
              <a:ext uri="{FF2B5EF4-FFF2-40B4-BE49-F238E27FC236}">
                <a16:creationId xmlns:a16="http://schemas.microsoft.com/office/drawing/2014/main" id="{03BAE835-C168-7276-BA86-405E5FA90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6984">
            <a:off x="8260491" y="956206"/>
            <a:ext cx="1047268" cy="9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638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楕円 36">
            <a:extLst>
              <a:ext uri="{FF2B5EF4-FFF2-40B4-BE49-F238E27FC236}">
                <a16:creationId xmlns:a16="http://schemas.microsoft.com/office/drawing/2014/main" id="{6887B5B0-1C7A-F312-B353-0E5A4E32A640}"/>
              </a:ext>
            </a:extLst>
          </p:cNvPr>
          <p:cNvSpPr/>
          <p:nvPr/>
        </p:nvSpPr>
        <p:spPr>
          <a:xfrm>
            <a:off x="1371600" y="2104845"/>
            <a:ext cx="3590925" cy="307963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8FBD42-FAC9-25CD-0344-64B0D5EB8957}"/>
              </a:ext>
            </a:extLst>
          </p:cNvPr>
          <p:cNvSpPr txBox="1"/>
          <p:nvPr/>
        </p:nvSpPr>
        <p:spPr>
          <a:xfrm>
            <a:off x="295273" y="119194"/>
            <a:ext cx="92678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値上交渉の基本的な要素と内容　 </a:t>
            </a:r>
            <a:endParaRPr kumimoji="1" lang="ja-JP" altLang="en-US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CC06D262-8F01-58CA-13A1-08D1BD72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8</a:t>
            </a:fld>
            <a:endParaRPr lang="en-US" altLang="ja-JP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F3D9117-0C43-1971-45E3-98F7E54B3788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8681B520-CA28-55EA-2077-645963FB59B3}"/>
              </a:ext>
            </a:extLst>
          </p:cNvPr>
          <p:cNvSpPr/>
          <p:nvPr/>
        </p:nvSpPr>
        <p:spPr>
          <a:xfrm>
            <a:off x="183293" y="1119270"/>
            <a:ext cx="2593731" cy="24706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車両費が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合わない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CFC1225E-C150-9965-C23C-982E5B575383}"/>
              </a:ext>
            </a:extLst>
          </p:cNvPr>
          <p:cNvSpPr/>
          <p:nvPr/>
        </p:nvSpPr>
        <p:spPr>
          <a:xfrm>
            <a:off x="3563936" y="1119270"/>
            <a:ext cx="2593731" cy="247063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人件費が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相場に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合わない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57F20103-1688-0619-9572-A8C8CC57E7B2}"/>
              </a:ext>
            </a:extLst>
          </p:cNvPr>
          <p:cNvSpPr/>
          <p:nvPr/>
        </p:nvSpPr>
        <p:spPr>
          <a:xfrm>
            <a:off x="229877" y="3820543"/>
            <a:ext cx="2593731" cy="2470638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燃料費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圧迫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86CB9ABB-885A-A19B-CD0E-8AD08F3EC4D0}"/>
              </a:ext>
            </a:extLst>
          </p:cNvPr>
          <p:cNvSpPr/>
          <p:nvPr/>
        </p:nvSpPr>
        <p:spPr>
          <a:xfrm>
            <a:off x="3563935" y="3820543"/>
            <a:ext cx="2593731" cy="247063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管理費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施設費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合わない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右中かっこ 34">
            <a:extLst>
              <a:ext uri="{FF2B5EF4-FFF2-40B4-BE49-F238E27FC236}">
                <a16:creationId xmlns:a16="http://schemas.microsoft.com/office/drawing/2014/main" id="{8C7F2F01-7A7D-05BF-CC2B-90213A24C42B}"/>
              </a:ext>
            </a:extLst>
          </p:cNvPr>
          <p:cNvSpPr/>
          <p:nvPr/>
        </p:nvSpPr>
        <p:spPr>
          <a:xfrm>
            <a:off x="6438901" y="1128560"/>
            <a:ext cx="560018" cy="5162621"/>
          </a:xfrm>
          <a:prstGeom prst="righ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1BB93EC-59E8-69E6-C0AF-E52FFFB5DC41}"/>
              </a:ext>
            </a:extLst>
          </p:cNvPr>
          <p:cNvSpPr txBox="1"/>
          <p:nvPr/>
        </p:nvSpPr>
        <p:spPr>
          <a:xfrm>
            <a:off x="7157536" y="1696702"/>
            <a:ext cx="4804587" cy="42126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説明の工夫を</a:t>
            </a:r>
            <a:endParaRPr kumimoji="1" lang="en-US" altLang="ja-JP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・数字で話が出来るか？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・契約時との対比で話が出来るか？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・ゴール（交渉単価）までのプロセス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　　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■エビデンスの組み方・作戦を</a:t>
            </a:r>
            <a:endParaRPr lang="en-US" altLang="ja-JP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・項目別に資料が作れるか？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・確認できる資料はどこから持ち込むか？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3" name="Picture 2" descr="ポイントポイントが通販できますポイント - stefiereads.com">
            <a:extLst>
              <a:ext uri="{FF2B5EF4-FFF2-40B4-BE49-F238E27FC236}">
                <a16:creationId xmlns:a16="http://schemas.microsoft.com/office/drawing/2014/main" id="{39AACC89-15D1-3A55-71FB-C15E15CAB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9147" y="888635"/>
            <a:ext cx="1601520" cy="147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226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8FBD42-FAC9-25CD-0344-64B0D5EB8957}"/>
              </a:ext>
            </a:extLst>
          </p:cNvPr>
          <p:cNvSpPr txBox="1"/>
          <p:nvPr/>
        </p:nvSpPr>
        <p:spPr>
          <a:xfrm>
            <a:off x="295273" y="119194"/>
            <a:ext cx="86640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大まかに作成した資料は</a:t>
            </a:r>
            <a:r>
              <a:rPr lang="en-US" altLang="ja-JP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NG</a:t>
            </a:r>
            <a:r>
              <a:rPr lang="ja-JP" altLang="en-US" sz="4400" b="1" spc="3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endParaRPr kumimoji="1" lang="ja-JP" altLang="en-US" sz="4400" b="1" spc="3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CC06D262-8F01-58CA-13A1-08D1BD72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942" y="6423118"/>
            <a:ext cx="606725" cy="236474"/>
          </a:xfrm>
          <a:prstGeom prst="rect">
            <a:avLst/>
          </a:prstGeom>
        </p:spPr>
        <p:txBody>
          <a:bodyPr/>
          <a:lstStyle/>
          <a:p>
            <a:pPr algn="ctr"/>
            <a:fld id="{30B58580-9F0F-4E74-8A61-EA876469EAFE}" type="slidenum">
              <a:rPr lang="ja-JP" altLang="en-US" sz="2400" smtClean="0"/>
              <a:pPr algn="ctr"/>
              <a:t>9</a:t>
            </a:fld>
            <a:endParaRPr lang="en-US" altLang="ja-JP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F3D9117-0C43-1971-45E3-98F7E54B3788}"/>
              </a:ext>
            </a:extLst>
          </p:cNvPr>
          <p:cNvSpPr/>
          <p:nvPr/>
        </p:nvSpPr>
        <p:spPr>
          <a:xfrm>
            <a:off x="164482" y="132114"/>
            <a:ext cx="130791" cy="6854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74B2B5D-6921-1F52-23A1-E534242CA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3" y="1296453"/>
            <a:ext cx="6104709" cy="521681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953067-5281-B2F6-3215-5FC6604B7036}"/>
              </a:ext>
            </a:extLst>
          </p:cNvPr>
          <p:cNvSpPr txBox="1"/>
          <p:nvPr/>
        </p:nvSpPr>
        <p:spPr>
          <a:xfrm>
            <a:off x="295271" y="919175"/>
            <a:ext cx="6104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b="1" dirty="0">
                <a:solidFill>
                  <a:srgbClr val="FF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b="1" dirty="0">
                <a:solidFill>
                  <a:srgbClr val="FF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社より交渉時に提出された資料（大型ウィング車）</a:t>
            </a:r>
            <a:endParaRPr kumimoji="1" lang="en-US" altLang="ja-JP" b="1" dirty="0">
              <a:solidFill>
                <a:srgbClr val="FF66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AA1E50E-6137-EECA-E9A1-FC04975A497C}"/>
              </a:ext>
            </a:extLst>
          </p:cNvPr>
          <p:cNvSpPr/>
          <p:nvPr/>
        </p:nvSpPr>
        <p:spPr>
          <a:xfrm>
            <a:off x="6562726" y="1127176"/>
            <a:ext cx="5334002" cy="538609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1BB93EC-59E8-69E6-C0AF-E52FFFB5DC41}"/>
              </a:ext>
            </a:extLst>
          </p:cNvPr>
          <p:cNvSpPr txBox="1"/>
          <p:nvPr/>
        </p:nvSpPr>
        <p:spPr>
          <a:xfrm>
            <a:off x="6562726" y="942510"/>
            <a:ext cx="239663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問題点の抽出</a:t>
            </a:r>
            <a:endParaRPr kumimoji="1" lang="en-US" altLang="ja-JP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D46D880-0BBF-0486-D861-5E379B1394FD}"/>
              </a:ext>
            </a:extLst>
          </p:cNvPr>
          <p:cNvSpPr txBox="1"/>
          <p:nvPr/>
        </p:nvSpPr>
        <p:spPr>
          <a:xfrm>
            <a:off x="6686665" y="1496508"/>
            <a:ext cx="52100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■走行距離　　　　　：減った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■燃油　　　　　　　：減った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　走行距離が下がれば、燃料も減る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■燃料経費　　　　　：上がった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　単価が上がっているから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■高速費用　　　　　：上がった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　走行距離が下がったのに、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なぜ使う？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　拘束時間削減？？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■燃費：高速使用　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燃費が良いはずが、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1L=3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ｋｍ？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■人件費　　　　　　：同一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■車両費用　　　　　：同一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■メンテナンス費用　：同一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なぜ？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　項目が大まかすぎて、盛ってる？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　年間経費の平均が無い為、定まりが無い</a:t>
            </a:r>
            <a:endParaRPr kumimoji="1"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日あたりの平均拘束時間がない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・期間集計の拘束時間平均・集計がない</a:t>
            </a:r>
            <a:endParaRPr kumimoji="1"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→　コンプライアンス遵守状況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基本状況は？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が多い資料のため、資料不備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荷主としては、簡単に突っぱねることが出来る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Picture 2" descr="ポイントポイントが通販できますポイント - stefiereads.com">
            <a:extLst>
              <a:ext uri="{FF2B5EF4-FFF2-40B4-BE49-F238E27FC236}">
                <a16:creationId xmlns:a16="http://schemas.microsoft.com/office/drawing/2014/main" id="{7B0A96C8-CE17-247B-A859-8728CA90F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6984">
            <a:off x="8940199" y="301070"/>
            <a:ext cx="1047268" cy="9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99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AEEC56A-37EA-463F-B524-1FBF64626881}">
  <we:reference id="wa104006972" version="1.0.0.0" store="ja-JP" storeType="OMEX"/>
  <we:alternateReferences>
    <we:reference id="WA104006972" version="1.0.0.0" store="WA104006972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4123</TotalTime>
  <Words>1660</Words>
  <Application>Microsoft Office PowerPoint</Application>
  <PresentationFormat>ワイド画面</PresentationFormat>
  <Paragraphs>294</Paragraphs>
  <Slides>14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ＭＳ Ｐゴシック</vt:lpstr>
      <vt:lpstr>メイリオ</vt:lpstr>
      <vt:lpstr>游ゴシック</vt:lpstr>
      <vt:lpstr>游ゴシック 本文</vt:lpstr>
      <vt:lpstr>Aptos Black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80</cp:revision>
  <dcterms:created xsi:type="dcterms:W3CDTF">2022-12-16T00:05:04Z</dcterms:created>
  <dcterms:modified xsi:type="dcterms:W3CDTF">2024-06-26T07:13:30Z</dcterms:modified>
</cp:coreProperties>
</file>